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256FA71-3BE9-479B-B526-6D789A35B17A}">
  <a:tblStyle styleId="{9256FA71-3BE9-479B-B526-6D789A35B17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79EFEE5-028F-41AB-934E-112D3E8B98E8}" styleName="Table_1">
    <a:wholeTbl>
      <a:tcTxStyle>
        <a:font>
          <a:latin typeface="Arial"/>
          <a:ea typeface="Arial"/>
          <a:cs typeface="Arial"/>
        </a:font>
        <a:srgbClr val="000000"/>
      </a:tcTxStyle>
      <a:tcStyle>
        <a:tcBdr>
          <a:left>
            <a:ln cap="flat" cmpd="sng" w="6350">
              <a:solidFill>
                <a:srgbClr val="000000"/>
              </a:solidFill>
              <a:prstDash val="solid"/>
              <a:round/>
              <a:headEnd len="sm" w="sm" type="none"/>
              <a:tailEnd len="sm" w="sm" type="none"/>
            </a:ln>
          </a:left>
          <a:right>
            <a:ln cap="flat" cmpd="sng" w="6350">
              <a:solidFill>
                <a:srgbClr val="000000"/>
              </a:solidFill>
              <a:prstDash val="solid"/>
              <a:round/>
              <a:headEnd len="sm" w="sm" type="none"/>
              <a:tailEnd len="sm" w="sm" type="none"/>
            </a:ln>
          </a:right>
          <a:top>
            <a:ln cap="flat" cmpd="sng" w="6350">
              <a:solidFill>
                <a:srgbClr val="000000"/>
              </a:solidFill>
              <a:prstDash val="solid"/>
              <a:round/>
              <a:headEnd len="sm" w="sm" type="none"/>
              <a:tailEnd len="sm" w="sm" type="none"/>
            </a:ln>
          </a:top>
          <a:bottom>
            <a:ln cap="flat" cmpd="sng" w="6350">
              <a:solidFill>
                <a:srgbClr val="000000"/>
              </a:solidFill>
              <a:prstDash val="solid"/>
              <a:round/>
              <a:headEnd len="sm" w="sm" type="none"/>
              <a:tailEnd len="sm" w="sm" type="none"/>
            </a:ln>
          </a:bottom>
          <a:insideH>
            <a:ln cap="flat" cmpd="sng" w="6350">
              <a:solidFill>
                <a:srgbClr val="000000"/>
              </a:solidFill>
              <a:prstDash val="solid"/>
              <a:round/>
              <a:headEnd len="sm" w="sm" type="none"/>
              <a:tailEnd len="sm" w="sm" type="none"/>
            </a:ln>
          </a:insideH>
          <a:insideV>
            <a:ln cap="flat" cmpd="sng" w="6350">
              <a:solidFill>
                <a:srgbClr val="000000"/>
              </a:solidFill>
              <a:prstDash val="solid"/>
              <a:round/>
              <a:headEnd len="sm" w="sm" type="none"/>
              <a:tailEnd len="sm" w="sm" type="none"/>
            </a:ln>
          </a:insideV>
        </a:tcBdr>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i="on">
        <a:font>
          <a:latin typeface="Calibri"/>
          <a:ea typeface="Calibri"/>
          <a:cs typeface="Calibri"/>
        </a:font>
      </a:tcTxStyle>
      <a:tcStyle>
        <a:tcBdr>
          <a:left>
            <a:ln cap="flat" cmpd="sng" w="6350">
              <a:solidFill>
                <a:srgbClr val="7F7F7F"/>
              </a:solidFill>
              <a:prstDash val="solid"/>
              <a:round/>
              <a:headEnd len="sm" w="sm" type="none"/>
              <a:tailEnd len="sm" w="sm" type="none"/>
            </a:ln>
          </a:left>
        </a:tcBdr>
        <a:fill>
          <a:solidFill>
            <a:srgbClr val="FFFFFF"/>
          </a:solidFill>
        </a:fill>
      </a:tcStyle>
    </a:lastCol>
    <a:firstCol>
      <a:tcTxStyle i="on">
        <a:font>
          <a:latin typeface="Calibri"/>
          <a:ea typeface="Calibri"/>
          <a:cs typeface="Calibri"/>
        </a:font>
      </a:tcTxStyle>
      <a:tcStyle>
        <a:tcBdr>
          <a:right>
            <a:ln cap="flat" cmpd="sng" w="6350">
              <a:solidFill>
                <a:srgbClr val="7F7F7F"/>
              </a:solidFill>
              <a:prstDash val="solid"/>
              <a:round/>
              <a:headEnd len="sm" w="sm" type="none"/>
              <a:tailEnd len="sm" w="sm" type="none"/>
            </a:ln>
          </a:right>
        </a:tcBdr>
        <a:fill>
          <a:solidFill>
            <a:srgbClr val="FFFFFF"/>
          </a:solidFill>
        </a:fill>
      </a:tcStyle>
    </a:firstCol>
    <a:lastRow>
      <a:tcTxStyle i="on">
        <a:font>
          <a:latin typeface="Calibri"/>
          <a:ea typeface="Calibri"/>
          <a:cs typeface="Calibri"/>
        </a:font>
      </a:tcTxStyle>
      <a:tcStyle>
        <a:tcBdr>
          <a:top>
            <a:ln cap="flat" cmpd="sng" w="6350">
              <a:solidFill>
                <a:srgbClr val="7F7F7F"/>
              </a:solidFill>
              <a:prstDash val="solid"/>
              <a:round/>
              <a:headEnd len="sm" w="sm" type="none"/>
              <a:tailEnd len="sm" w="sm" type="none"/>
            </a:ln>
          </a:top>
        </a:tcBdr>
        <a:fill>
          <a:solidFill>
            <a:srgbClr val="FFFFFF"/>
          </a:solidFill>
        </a:fill>
      </a:tcStyle>
    </a:lastRow>
    <a:seCell>
      <a:tcTxStyle/>
      <a:tcStyle>
        <a:tcBdr>
          <a:left>
            <a:ln cap="flat" cmpd="sng">
              <a:solidFill>
                <a:srgbClr val="000000"/>
              </a:solidFill>
              <a:prstDash val="solid"/>
              <a:round/>
              <a:headEnd len="sm" w="sm" type="none"/>
              <a:tailEnd len="sm" w="sm" type="none"/>
            </a:ln>
          </a:left>
        </a:tcBdr>
      </a:tcStyle>
    </a:seCell>
    <a:swCell>
      <a:tcTxStyle/>
      <a:tcStyle>
        <a:tcBdr>
          <a:right>
            <a:ln cap="flat" cmpd="sng">
              <a:solidFill>
                <a:srgbClr val="000000"/>
              </a:solidFill>
              <a:prstDash val="solid"/>
              <a:round/>
              <a:headEnd len="sm" w="sm" type="none"/>
              <a:tailEnd len="sm" w="sm" type="none"/>
            </a:ln>
          </a:right>
        </a:tcBdr>
      </a:tcStyle>
    </a:swCell>
    <a:firstRow>
      <a:tcTxStyle i="on">
        <a:font>
          <a:latin typeface="Calibri"/>
          <a:ea typeface="Calibri"/>
          <a:cs typeface="Calibri"/>
        </a:font>
      </a:tcTxStyle>
      <a:tcStyle>
        <a:tcBdr>
          <a:bottom>
            <a:ln cap="flat" cmpd="sng" w="6350">
              <a:solidFill>
                <a:srgbClr val="7F7F7F"/>
              </a:solidFill>
              <a:prstDash val="solid"/>
              <a:round/>
              <a:headEnd len="sm" w="sm" type="none"/>
              <a:tailEnd len="sm" w="sm" type="none"/>
            </a:ln>
          </a:bottom>
        </a:tcBdr>
        <a:fill>
          <a:solidFill>
            <a:srgbClr val="FFFFFF"/>
          </a:solidFill>
        </a:fill>
      </a:tcStyle>
    </a:firstRow>
    <a:neCell>
      <a:tcTxStyle/>
      <a:tcStyle>
        <a:tcBdr>
          <a:left>
            <a:ln cap="flat" cmpd="sng">
              <a:solidFill>
                <a:srgbClr val="000000"/>
              </a:solidFill>
              <a:prstDash val="solid"/>
              <a:round/>
              <a:headEnd len="sm" w="sm" type="none"/>
              <a:tailEnd len="sm" w="sm" type="none"/>
            </a:ln>
          </a:left>
        </a:tcBdr>
      </a:tcStyle>
    </a:neCell>
    <a:nwCell>
      <a:tcTxStyle/>
      <a:tcStyle>
        <a:tcBdr>
          <a:right>
            <a:ln cap="flat" cmpd="sng">
              <a:solidFill>
                <a:srgbClr val="000000"/>
              </a:solidFill>
              <a:prstDash val="solid"/>
              <a:round/>
              <a:headEnd len="sm" w="sm" type="none"/>
              <a:tailEnd len="sm" w="sm" type="none"/>
            </a:ln>
          </a:right>
        </a:tcBdr>
      </a:tc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46" Type="http://schemas.openxmlformats.org/officeDocument/2006/relationships/slide" Target="slides/slide40.xml"/><Relationship Id="rId23" Type="http://schemas.openxmlformats.org/officeDocument/2006/relationships/slide" Target="slides/slide17.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Daniel</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57ed36ba6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57ed36ba6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Ethan</a:t>
            </a:r>
            <a:endParaRPr sz="1200">
              <a:solidFill>
                <a:schemeClr val="dk1"/>
              </a:solidFill>
              <a:latin typeface="Times New Roman"/>
              <a:ea typeface="Times New Roman"/>
              <a:cs typeface="Times New Roman"/>
              <a:sym typeface="Times New Roman"/>
            </a:endParaRPr>
          </a:p>
          <a:p>
            <a:pPr indent="457200" lvl="0" marL="0" rtl="0" algn="l">
              <a:spcBef>
                <a:spcPts val="8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first failure occurred early in Phase 1 in the form of malfunctioning DC motors. Preliminary equipment checks revealed that certain motors were spinning much slower than others, some not spinning at all. Further investigation of the problem suggested that 4 of the 18 motors had bad brushes. Also, by dissecting the gearboxes of the seized motors, the team discovered that two motors contained pinions with broken teeth. At this point there was little to be done other than replace what was broken. A set of six functioning motors were pooled to assemble a single chassis; ten new motors were purchased to compensate for the six that had failed as well as to provide spares.</a:t>
            </a:r>
            <a:endParaRPr sz="1200">
              <a:solidFill>
                <a:schemeClr val="dk1"/>
              </a:solidFill>
              <a:latin typeface="Times New Roman"/>
              <a:ea typeface="Times New Roman"/>
              <a:cs typeface="Times New Roman"/>
              <a:sym typeface="Times New Roman"/>
            </a:endParaRPr>
          </a:p>
          <a:p>
            <a:pPr indent="457200" lvl="0" marL="0" rtl="0" algn="l">
              <a:spcBef>
                <a:spcPts val="8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remainder of Phase 1 was successful; radio control was achieved for one rover and the team began to conduct dynamic tests. The early stages of Phase 2 were also successful. Installing the firmware to the flight controller and achieving compliance between flight controller and companion computer proved to be relatively straight-forward. Also, as mentioned the team ran simple, hard-coded commands from the front end. At this point, Phase 2 came to an abrupt halt.</a:t>
            </a:r>
            <a:endParaRPr sz="1200">
              <a:solidFill>
                <a:schemeClr val="dk1"/>
              </a:solidFill>
              <a:latin typeface="Times New Roman"/>
              <a:ea typeface="Times New Roman"/>
              <a:cs typeface="Times New Roman"/>
              <a:sym typeface="Times New Roman"/>
            </a:endParaRPr>
          </a:p>
          <a:p>
            <a:pPr indent="457200" lvl="0" marL="0" rtl="0" algn="l">
              <a:spcBef>
                <a:spcPts val="8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team dealt with many small problems when first developing the networking aspects of the frontend and the backend. One problem was the proper forwarding of messages to the command computer from the RaspberryPi. This was resolved by confirming the host IP address and ports as well as adding port forwarding within the configuration of the wireless router. Another failure within the network was the improper closing of connections and ports which left process running in the background of the command computer. These processes would block network traffic and disable the backend software upon boot of the backend.</a:t>
            </a:r>
            <a:endParaRPr sz="1200">
              <a:solidFill>
                <a:schemeClr val="dk1"/>
              </a:solidFill>
              <a:latin typeface="Times New Roman"/>
              <a:ea typeface="Times New Roman"/>
              <a:cs typeface="Times New Roman"/>
              <a:sym typeface="Times New Roman"/>
            </a:endParaRPr>
          </a:p>
          <a:p>
            <a:pPr indent="457200" lvl="0" marL="0" rtl="0" algn="l">
              <a:spcBef>
                <a:spcPts val="8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Phases 1 and 2 were accomplished by a RaspberryPi-compatible USB Wi-Fi adapter that was donated to the project by a team member; however, the team accidently purchased three USB Wi-Fi adapters that were not inherently compatible with RaspberryPi, although thought to be when purchased. This proved to be a rabbit hole of linux kernels, headers, drivers, makefile, dkms, all of it. Ultimately after days of searching, the team came across a package that was able to identify the chipset of the Wi-Fi adapter and provide the necessary software to utilize the adapter with the team’s RaspberryPi.</a:t>
            </a:r>
            <a:endParaRPr sz="1200">
              <a:solidFill>
                <a:schemeClr val="dk1"/>
              </a:solidFill>
              <a:latin typeface="Times New Roman"/>
              <a:ea typeface="Times New Roman"/>
              <a:cs typeface="Times New Roman"/>
              <a:sym typeface="Times New Roman"/>
            </a:endParaRPr>
          </a:p>
          <a:p>
            <a:pPr indent="457200" lvl="0" marL="0" rtl="0" algn="l">
              <a:spcBef>
                <a:spcPts val="8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Phase 3 was conducted to produce a second autonomous rover, but not a third. When preparing to install the front-end program on the final RaspberryPi, the micro SD port was broken. This failure occurred in close proximity to the final phase of testing; therefore, the team was unable to test three rovers, simultaneously. However, the team did test two vehicles to assess the capability of the backend to command multiple units. Also, the third rover was tested with a functioning RaspberryPi to verify its autonomous capability. </a:t>
            </a:r>
            <a:endParaRPr sz="1200">
              <a:solidFill>
                <a:schemeClr val="dk1"/>
              </a:solidFill>
              <a:latin typeface="Times New Roman"/>
              <a:ea typeface="Times New Roman"/>
              <a:cs typeface="Times New Roman"/>
              <a:sym typeface="Times New Roman"/>
            </a:endParaRPr>
          </a:p>
          <a:p>
            <a:pPr indent="457200" lvl="0" marL="0" rtl="0" algn="l">
              <a:spcBef>
                <a:spcPts val="8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two vehicle test was successful. Both rovers were able to flawlessly connect to the server, receive data, and send data. The back-end was able to handle two clients and successfully threaded both individually. The only problem with the test came the actual movement of the rovers. One rover was able to follow fairly close to a straight line to the target location; conversely, the other rover was unable to find the correct direction, intermittently changing course. Overall, both rovers were able to come close to the correct bearing by the end of the test. </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580854dea0_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580854dea0_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Ethan</a:t>
            </a:r>
            <a:endParaRPr sz="1200">
              <a:solidFill>
                <a:schemeClr val="dk1"/>
              </a:solidFill>
              <a:latin typeface="Times New Roman"/>
              <a:ea typeface="Times New Roman"/>
              <a:cs typeface="Times New Roman"/>
              <a:sym typeface="Times New Roman"/>
            </a:endParaRPr>
          </a:p>
          <a:p>
            <a:pPr indent="457200" lvl="0" marL="0" rtl="0" algn="l">
              <a:spcBef>
                <a:spcPts val="8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first failure occurred early in Phase 1 in the form of malfunctioning DC motors. Preliminary equipment checks revealed that certain motors were spinning much slower than others, some not spinning at all. Further investigation of the problem suggested that 4 of the 18 motors had bad brushes. Also, by dissecting the gearboxes of the seized motors, the team discovered that two motors contained pinions with broken teeth. At this point there was little to be done other than replace what was broken. A set of six functioning motors were pooled to assemble a single chassis; ten new motors were purchased to compensate for the six that had failed as well as to provide spares.</a:t>
            </a:r>
            <a:endParaRPr sz="1200">
              <a:solidFill>
                <a:schemeClr val="dk1"/>
              </a:solidFill>
              <a:latin typeface="Times New Roman"/>
              <a:ea typeface="Times New Roman"/>
              <a:cs typeface="Times New Roman"/>
              <a:sym typeface="Times New Roman"/>
            </a:endParaRPr>
          </a:p>
          <a:p>
            <a:pPr indent="457200" lvl="0" marL="0" rtl="0" algn="l">
              <a:spcBef>
                <a:spcPts val="8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remainder of Phase 1 was successful; radio control was achieved for one rover and the team began to conduct dynamic tests. The early stages of Phase 2 were also successful. Installing the firmware to the flight controller and achieving compliance between flight controller and companion computer proved to be relatively straight-forward. Also, as mentioned the team ran simple, hard-coded commands from the front end. At this point, Phase 2 came to an abrupt halt.</a:t>
            </a:r>
            <a:endParaRPr sz="1200">
              <a:solidFill>
                <a:schemeClr val="dk1"/>
              </a:solidFill>
              <a:latin typeface="Times New Roman"/>
              <a:ea typeface="Times New Roman"/>
              <a:cs typeface="Times New Roman"/>
              <a:sym typeface="Times New Roman"/>
            </a:endParaRPr>
          </a:p>
          <a:p>
            <a:pPr indent="457200" lvl="0" marL="0" rtl="0" algn="l">
              <a:spcBef>
                <a:spcPts val="8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team dealt with many small problems when first developing the networking aspects of the frontend and the backend. One problem was the proper forwarding of messages to the command computer from the RaspberryPi. This was resolved by confirming the host IP address and ports as well as adding port forwarding within the configuration of the wireless router. Another failure within the network was the improper closing of connections and ports which left process running in the background of the command computer. These processes would block network traffic and disable the backend software upon boot of the backend.</a:t>
            </a:r>
            <a:endParaRPr sz="1200">
              <a:solidFill>
                <a:schemeClr val="dk1"/>
              </a:solidFill>
              <a:latin typeface="Times New Roman"/>
              <a:ea typeface="Times New Roman"/>
              <a:cs typeface="Times New Roman"/>
              <a:sym typeface="Times New Roman"/>
            </a:endParaRPr>
          </a:p>
          <a:p>
            <a:pPr indent="457200" lvl="0" marL="0" rtl="0" algn="l">
              <a:spcBef>
                <a:spcPts val="8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Phases 1 and 2 were accomplished by a RaspberryPi-compatible USB Wi-Fi adapter that was donated to the project by a team member; however, the team accidently purchased three USB Wi-Fi adapters that were not inherently compatible with RaspberryPi, although thought to be when purchased. This proved to be a rabbit hole of linux kernels, headers, drivers, makefile, dkms, all of it. Ultimately after days of searching, the team came across a package that was able to identify the chipset of the Wi-Fi adapter and provide the necessary software to utilize the adapter with the team’s RaspberryPi.</a:t>
            </a:r>
            <a:endParaRPr sz="1200">
              <a:solidFill>
                <a:schemeClr val="dk1"/>
              </a:solidFill>
              <a:latin typeface="Times New Roman"/>
              <a:ea typeface="Times New Roman"/>
              <a:cs typeface="Times New Roman"/>
              <a:sym typeface="Times New Roman"/>
            </a:endParaRPr>
          </a:p>
          <a:p>
            <a:pPr indent="457200" lvl="0" marL="0" rtl="0" algn="l">
              <a:spcBef>
                <a:spcPts val="8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Phase 3 was conducted to produce a second autonomous rover, but not a third. When preparing to install the front-end program on the final RaspberryPi, the micro SD port was broken. This failure occurred in close proximity to the final phase of testing; therefore, the team was unable to test three rovers, simultaneously. However, the team did test two vehicles to assess the capability of the backend to command multiple units. Also, the third rover was tested with a functioning RaspberryPi to verify its autonomous capability. </a:t>
            </a:r>
            <a:endParaRPr sz="1200">
              <a:solidFill>
                <a:schemeClr val="dk1"/>
              </a:solidFill>
              <a:latin typeface="Times New Roman"/>
              <a:ea typeface="Times New Roman"/>
              <a:cs typeface="Times New Roman"/>
              <a:sym typeface="Times New Roman"/>
            </a:endParaRPr>
          </a:p>
          <a:p>
            <a:pPr indent="457200" lvl="0" marL="0" rtl="0" algn="l">
              <a:spcBef>
                <a:spcPts val="8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two vehicle test was successful. Both rovers were able to flawlessly connect to the server, receive data, and send data. The back-end was able to handle two clients and successfully threaded both individually. The only problem with the test came the actual movement of the rovers. One rover was able to follow fairly close to a straight line to the target location; conversely, the other rover was unable to find the correct direction, intermittently changing course. Overall, both rovers were able to come close to the correct bearing by the end of the test. </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57ed36ba6a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57ed36ba6a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5806983eb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5806983eb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Ethan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5806983eb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5806983eb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Ethan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5806983eb4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5806983eb4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Ethan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57ed36ba6a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57ed36ba6a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Ethan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57ed36ba6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57ed36ba6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Ethan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580854dea0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580854dea0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Ethan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57ed36ba6a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57ed36ba6a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Daniel</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57ed36ba6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57ed36ba6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Daniel</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57ed36ba6a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57ed36ba6a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is too dark, get pics of 3D prints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5669c152f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5669c152f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580854dea0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580854dea0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57ed36ba6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57ed36ba6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57ed36ba6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57ed36ba6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Danny</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57ed36ba6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57ed36ba6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Danny</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57ed36ba6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57ed36ba6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Higher deviations: from this we assume that waiting longer than 2 minutes means there is a problem</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57ed36ba6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57ed36ba6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57ed36ba6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57ed36ba6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Danny</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580854de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580854dea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580854dea0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580854dea0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Daniel</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57ed36ba6a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57ed36ba6a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Danny - identical ATD indicates that red rover was much faster</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580854dea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580854dea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Blue: could not find its way</a:t>
            </a:r>
            <a:endParaRPr/>
          </a:p>
          <a:p>
            <a:pPr indent="0" lvl="0" marL="0" rtl="0" algn="l">
              <a:spcBef>
                <a:spcPts val="0"/>
              </a:spcBef>
              <a:spcAft>
                <a:spcPts val="0"/>
              </a:spcAft>
              <a:buNone/>
            </a:pPr>
            <a:r>
              <a:rPr lang="en"/>
              <a:t>R&amp;G: could not agree on waypoint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580854dea0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580854dea0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57ed36ba6a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57ed36ba6a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i="1" sz="1200">
              <a:latin typeface="Times New Roman"/>
              <a:ea typeface="Times New Roman"/>
              <a:cs typeface="Times New Roman"/>
              <a:sym typeface="Times New Roman"/>
            </a:endParaRPr>
          </a:p>
          <a:p>
            <a:pPr indent="0" lvl="0" marL="0" rtl="0" algn="r">
              <a:spcBef>
                <a:spcPts val="600"/>
              </a:spcBef>
              <a:spcAft>
                <a:spcPts val="0"/>
              </a:spcAft>
              <a:buNone/>
            </a:pPr>
            <a:r>
              <a:rPr i="1" lang="en" sz="1200">
                <a:latin typeface="Times New Roman"/>
                <a:ea typeface="Times New Roman"/>
                <a:cs typeface="Times New Roman"/>
                <a:sym typeface="Times New Roman"/>
              </a:rPr>
              <a:t>The rover comes equipped with a safety switch that is able to override all commands on the pixhawk and immobilize the vehicle. In case of erratic behaviors, turn off the safety switch.</a:t>
            </a:r>
            <a:endParaRPr i="1" sz="1200">
              <a:latin typeface="Times New Roman"/>
              <a:ea typeface="Times New Roman"/>
              <a:cs typeface="Times New Roman"/>
              <a:sym typeface="Times New Roman"/>
            </a:endParaRPr>
          </a:p>
          <a:p>
            <a:pPr indent="0" lvl="0" marL="0" rtl="0" algn="r">
              <a:spcBef>
                <a:spcPts val="600"/>
              </a:spcBef>
              <a:spcAft>
                <a:spcPts val="0"/>
              </a:spcAft>
              <a:buNone/>
            </a:pPr>
            <a:r>
              <a:rPr i="1" lang="en" sz="1200">
                <a:latin typeface="Times New Roman"/>
                <a:ea typeface="Times New Roman"/>
                <a:cs typeface="Times New Roman"/>
                <a:sym typeface="Times New Roman"/>
              </a:rPr>
              <a:t>The rover is an exciting bit of engineering; however, one must always maintain spatial awareness. If in parking lot, take extra precautions to avoid traffic.</a:t>
            </a:r>
            <a:endParaRPr i="1" sz="1200">
              <a:latin typeface="Times New Roman"/>
              <a:ea typeface="Times New Roman"/>
              <a:cs typeface="Times New Roman"/>
              <a:sym typeface="Times New Roman"/>
            </a:endParaRPr>
          </a:p>
          <a:p>
            <a:pPr indent="0" lvl="0" marL="0" rtl="0" algn="r">
              <a:spcBef>
                <a:spcPts val="600"/>
              </a:spcBef>
              <a:spcAft>
                <a:spcPts val="0"/>
              </a:spcAft>
              <a:buNone/>
            </a:pPr>
            <a:r>
              <a:rPr i="1" lang="en" sz="1200">
                <a:latin typeface="Times New Roman"/>
                <a:ea typeface="Times New Roman"/>
                <a:cs typeface="Times New Roman"/>
                <a:sym typeface="Times New Roman"/>
              </a:rPr>
              <a:t>The electrical system of the rover is mostly exposed. If any modifications are made to any connections or open electricals, turn off the power.</a:t>
            </a:r>
            <a:endParaRPr i="1" sz="1200">
              <a:latin typeface="Times New Roman"/>
              <a:ea typeface="Times New Roman"/>
              <a:cs typeface="Times New Roman"/>
              <a:sym typeface="Times New Roman"/>
            </a:endParaRPr>
          </a:p>
          <a:p>
            <a:pPr indent="0" lvl="0" marL="0" rtl="0" algn="r">
              <a:spcBef>
                <a:spcPts val="600"/>
              </a:spcBef>
              <a:spcAft>
                <a:spcPts val="0"/>
              </a:spcAft>
              <a:buNone/>
            </a:pPr>
            <a:r>
              <a:rPr i="1" lang="en" sz="1200">
                <a:latin typeface="Times New Roman"/>
                <a:ea typeface="Times New Roman"/>
                <a:cs typeface="Times New Roman"/>
                <a:sym typeface="Times New Roman"/>
              </a:rPr>
              <a:t>The dangers of Li-Po batteries are real. If not properly charged, the batteries have a potential to ignite, or worse, explode. The integrity of the battery must be checked constantly. If a Li-Po battery begins to expand, dispose of the battery properly.</a:t>
            </a:r>
            <a:endParaRPr i="1" sz="1200">
              <a:latin typeface="Times New Roman"/>
              <a:ea typeface="Times New Roman"/>
              <a:cs typeface="Times New Roman"/>
              <a:sym typeface="Times New Roman"/>
            </a:endParaRPr>
          </a:p>
          <a:p>
            <a:pPr indent="0" lvl="0" marL="0" rtl="0" algn="l">
              <a:spcBef>
                <a:spcPts val="60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57ed36ba6a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57ed36ba6a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Daniel</a:t>
            </a:r>
            <a:endParaRPr sz="1200">
              <a:solidFill>
                <a:schemeClr val="dk1"/>
              </a:solidFill>
              <a:latin typeface="Times New Roman"/>
              <a:ea typeface="Times New Roman"/>
              <a:cs typeface="Times New Roman"/>
              <a:sym typeface="Times New Roman"/>
            </a:endParaRPr>
          </a:p>
          <a:p>
            <a:pPr indent="457200" lvl="0" marL="0" rtl="0" algn="l">
              <a:spcBef>
                <a:spcPts val="8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With such an involved design, it is necessary to discuss the factors that affect the sustainability of the system as a whole. Outlined below are factors that weigh heavily on the approximate lifespan of the swarm system from this point on. The team made careful observations of various components as they were used continually. By extrapolating these observations back to the inception of this project, the team compiled approximations for the following matters. </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Clr>
                <a:schemeClr val="dk1"/>
              </a:buClr>
              <a:buSzPts val="1100"/>
              <a:buFont typeface="Arial"/>
              <a:buNone/>
            </a:pPr>
            <a:r>
              <a:rPr lang="en" sz="1200" u="sng">
                <a:solidFill>
                  <a:schemeClr val="dk1"/>
                </a:solidFill>
                <a:latin typeface="Times New Roman"/>
                <a:ea typeface="Times New Roman"/>
                <a:cs typeface="Times New Roman"/>
                <a:sym typeface="Times New Roman"/>
              </a:rPr>
              <a:t>Motor Life</a:t>
            </a:r>
            <a:endParaRPr sz="1200" u="sng">
              <a:solidFill>
                <a:schemeClr val="dk1"/>
              </a:solidFill>
              <a:latin typeface="Times New Roman"/>
              <a:ea typeface="Times New Roman"/>
              <a:cs typeface="Times New Roman"/>
              <a:sym typeface="Times New Roman"/>
            </a:endParaRPr>
          </a:p>
          <a:p>
            <a:pPr indent="457200" lvl="0" marL="0" rtl="0" algn="l">
              <a:spcBef>
                <a:spcPts val="6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As mentioned in Section 2, the team experienced two modes of motor failure: bad brushes (presumed) and broken pinions. Brush failure was most likely due to </a:t>
            </a:r>
            <a:r>
              <a:rPr lang="en" sz="1200">
                <a:solidFill>
                  <a:schemeClr val="dk1"/>
                </a:solidFill>
                <a:highlight>
                  <a:srgbClr val="00FF00"/>
                </a:highlight>
                <a:latin typeface="Times New Roman"/>
                <a:ea typeface="Times New Roman"/>
                <a:cs typeface="Times New Roman"/>
                <a:sym typeface="Times New Roman"/>
              </a:rPr>
              <a:t>contaminants</a:t>
            </a:r>
            <a:r>
              <a:rPr lang="en" sz="1200">
                <a:solidFill>
                  <a:schemeClr val="dk1"/>
                </a:solidFill>
                <a:latin typeface="Times New Roman"/>
                <a:ea typeface="Times New Roman"/>
                <a:cs typeface="Times New Roman"/>
                <a:sym typeface="Times New Roman"/>
              </a:rPr>
              <a:t>, such as dirt and moisture, as well as a high number of discharge cycles. As for the pinions, it was observed that individual teeth had sheared off, resulting almost certainly from a high-magnitude, fully reversing load.</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Clr>
                <a:schemeClr val="dk1"/>
              </a:buClr>
              <a:buSzPts val="1100"/>
              <a:buFont typeface="Arial"/>
              <a:buNone/>
            </a:pPr>
            <a:r>
              <a:rPr lang="en" sz="1200" u="sng">
                <a:solidFill>
                  <a:schemeClr val="dk1"/>
                </a:solidFill>
                <a:latin typeface="Times New Roman"/>
                <a:ea typeface="Times New Roman"/>
                <a:cs typeface="Times New Roman"/>
                <a:sym typeface="Times New Roman"/>
              </a:rPr>
              <a:t>Erosion</a:t>
            </a:r>
            <a:endParaRPr sz="1200" u="sng">
              <a:solidFill>
                <a:schemeClr val="dk1"/>
              </a:solidFill>
              <a:latin typeface="Times New Roman"/>
              <a:ea typeface="Times New Roman"/>
              <a:cs typeface="Times New Roman"/>
              <a:sym typeface="Times New Roman"/>
            </a:endParaRPr>
          </a:p>
          <a:p>
            <a:pPr indent="457200" lvl="0" marL="0" rtl="0" algn="l">
              <a:spcBef>
                <a:spcPts val="6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Over the course of the project, the rovers were </a:t>
            </a:r>
            <a:r>
              <a:rPr lang="en" sz="1200">
                <a:solidFill>
                  <a:schemeClr val="dk1"/>
                </a:solidFill>
                <a:highlight>
                  <a:srgbClr val="00FF00"/>
                </a:highlight>
                <a:latin typeface="Times New Roman"/>
                <a:ea typeface="Times New Roman"/>
                <a:cs typeface="Times New Roman"/>
                <a:sym typeface="Times New Roman"/>
              </a:rPr>
              <a:t>disassembled</a:t>
            </a:r>
            <a:r>
              <a:rPr lang="en" sz="1200">
                <a:solidFill>
                  <a:schemeClr val="dk1"/>
                </a:solidFill>
                <a:latin typeface="Times New Roman"/>
                <a:ea typeface="Times New Roman"/>
                <a:cs typeface="Times New Roman"/>
                <a:sym typeface="Times New Roman"/>
              </a:rPr>
              <a:t> and reassembled on a daily basis. As consequent of the troubleshooting and debugging, the main chassis and auxiliary housings experienced noticeable wear. </a:t>
            </a:r>
            <a:r>
              <a:rPr lang="en" sz="1200">
                <a:solidFill>
                  <a:schemeClr val="dk1"/>
                </a:solidFill>
                <a:highlight>
                  <a:srgbClr val="A4C2F4"/>
                </a:highlight>
                <a:latin typeface="Times New Roman"/>
                <a:ea typeface="Times New Roman"/>
                <a:cs typeface="Times New Roman"/>
                <a:sym typeface="Times New Roman"/>
              </a:rPr>
              <a:t>For example, swapping motors resulted in gouges along the inner rim of the plastic motor housings reducing the integrity of the housing. Another area of erosion is the aluminum chassis eroded by the unfastening and refastening of body panels. </a:t>
            </a:r>
            <a:endParaRPr sz="1200">
              <a:solidFill>
                <a:schemeClr val="dk1"/>
              </a:solidFill>
              <a:highlight>
                <a:srgbClr val="A4C2F4"/>
              </a:highlight>
              <a:latin typeface="Times New Roman"/>
              <a:ea typeface="Times New Roman"/>
              <a:cs typeface="Times New Roman"/>
              <a:sym typeface="Times New Roman"/>
            </a:endParaRPr>
          </a:p>
          <a:p>
            <a:pPr indent="0" lvl="0" marL="0" rtl="0" algn="l">
              <a:spcBef>
                <a:spcPts val="800"/>
              </a:spcBef>
              <a:spcAft>
                <a:spcPts val="0"/>
              </a:spcAft>
              <a:buClr>
                <a:schemeClr val="dk1"/>
              </a:buClr>
              <a:buSzPts val="1100"/>
              <a:buFont typeface="Arial"/>
              <a:buNone/>
            </a:pPr>
            <a:r>
              <a:rPr lang="en" sz="1200" u="sng">
                <a:solidFill>
                  <a:schemeClr val="dk1"/>
                </a:solidFill>
                <a:latin typeface="Times New Roman"/>
                <a:ea typeface="Times New Roman"/>
                <a:cs typeface="Times New Roman"/>
                <a:sym typeface="Times New Roman"/>
              </a:rPr>
              <a:t>Environmental Exposure</a:t>
            </a:r>
            <a:endParaRPr sz="1200" u="sng">
              <a:solidFill>
                <a:schemeClr val="dk1"/>
              </a:solidFill>
              <a:latin typeface="Times New Roman"/>
              <a:ea typeface="Times New Roman"/>
              <a:cs typeface="Times New Roman"/>
              <a:sym typeface="Times New Roman"/>
            </a:endParaRPr>
          </a:p>
          <a:p>
            <a:pPr indent="457200" lvl="0" marL="0" rtl="0" algn="l">
              <a:spcBef>
                <a:spcPts val="6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Rovers must have clear sky access to achieve a GPS lock, therefore it is assumed that all missions are to be outdoors. This being said, there are several areas of the rovers’ design that are vulnerable to damage from environmental exposure.</a:t>
            </a:r>
            <a:endParaRPr sz="1200">
              <a:solidFill>
                <a:schemeClr val="dk1"/>
              </a:solidFill>
              <a:latin typeface="Times New Roman"/>
              <a:ea typeface="Times New Roman"/>
              <a:cs typeface="Times New Roman"/>
              <a:sym typeface="Times New Roman"/>
            </a:endParaRPr>
          </a:p>
          <a:p>
            <a:pPr indent="457200" lvl="0" marL="0" rtl="0" algn="l">
              <a:spcBef>
                <a:spcPts val="8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two greatest threats to the rovers are moisture and ultraviolet (UV) radiation. Although much of the on-board equipment is encased to some degree, there are several exposed electrical connections. Most notable are the serial connections between the motor controller, flight controller, GPS module, and RaspberryPi atop the rover chassis. Water has an opportunity to contact these connections, be it from rain, tire spray, or, terrifyingly, complete submersion. Also, UV exposure has the opportunity to degrade the many plastics spanning the rover body. </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Clr>
                <a:schemeClr val="dk1"/>
              </a:buClr>
              <a:buSzPts val="1100"/>
              <a:buFont typeface="Arial"/>
              <a:buNone/>
            </a:pPr>
            <a:r>
              <a:rPr lang="en" sz="1200" u="sng">
                <a:solidFill>
                  <a:schemeClr val="dk1"/>
                </a:solidFill>
                <a:latin typeface="Times New Roman"/>
                <a:ea typeface="Times New Roman"/>
                <a:cs typeface="Times New Roman"/>
                <a:sym typeface="Times New Roman"/>
              </a:rPr>
              <a:t>Creep</a:t>
            </a:r>
            <a:endParaRPr sz="1200" u="sng">
              <a:solidFill>
                <a:schemeClr val="dk1"/>
              </a:solidFill>
              <a:latin typeface="Times New Roman"/>
              <a:ea typeface="Times New Roman"/>
              <a:cs typeface="Times New Roman"/>
              <a:sym typeface="Times New Roman"/>
            </a:endParaRPr>
          </a:p>
          <a:p>
            <a:pPr indent="457200" lvl="0" marL="0" rtl="0" algn="l">
              <a:spcBef>
                <a:spcPts val="6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Creep in the rovers’ chassis was a frequent problem with assembly and disassembly. Most notably, the aluminum plates atop the rover chassis did not fit properly to its mounting posts. It is believed that improper equipment mounting from previous assemblies induced internal stresses on the chassis that manifested in steady deformation over the time of project inactivity.</a:t>
            </a:r>
            <a:endParaRPr sz="1200">
              <a:solidFill>
                <a:schemeClr val="dk1"/>
              </a:solidFill>
              <a:latin typeface="Times New Roman"/>
              <a:ea typeface="Times New Roman"/>
              <a:cs typeface="Times New Roman"/>
              <a:sym typeface="Times New Roman"/>
            </a:endParaRPr>
          </a:p>
          <a:p>
            <a:pPr indent="457200" lvl="0" marL="0" rtl="0" algn="l">
              <a:spcBef>
                <a:spcPts val="8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Deformation in body panels is minimal; therefore, the team does not see creep causing the chassis to fail any time soon. </a:t>
            </a:r>
            <a:r>
              <a:rPr lang="en" sz="1200">
                <a:solidFill>
                  <a:schemeClr val="dk1"/>
                </a:solidFill>
                <a:highlight>
                  <a:srgbClr val="00FF00"/>
                </a:highlight>
                <a:latin typeface="Times New Roman"/>
                <a:ea typeface="Times New Roman"/>
                <a:cs typeface="Times New Roman"/>
                <a:sym typeface="Times New Roman"/>
              </a:rPr>
              <a:t>However, the parts created using 3D printing technology are predicted to be highly influenced by creep. This combined with the UV wear on the parts is predicted to cause rapid deformation over time.</a:t>
            </a:r>
            <a:endParaRPr sz="1800">
              <a:solidFill>
                <a:schemeClr val="dk2"/>
              </a:solidFill>
            </a:endParaRPr>
          </a:p>
          <a:p>
            <a:pPr indent="0" lvl="0" marL="0" rtl="0" algn="l">
              <a:spcBef>
                <a:spcPts val="80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580854dea0_2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580854dea0_2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57ed36ba6a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57ed36ba6a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Dr. Anthony Choi has expressed his desire for the development of a system of GPS guided robots that swarm a designated location at the click of a button. The project, on-going in recent years, has seen the implementation of small ground rovers with user-inputted GPS waypoints. R.E.D. Design has received this project from Dr. Choi via the Mercer School of Engineering. R.E.D. Design has appointed Roy Wood, Ethan Daily, and Daniel Minch, a group of engineers specializing in programming, computer science, and mechanical design, to further develop the project to new and further ground.</a:t>
            </a:r>
            <a:endParaRPr sz="1200">
              <a:solidFill>
                <a:schemeClr val="dk1"/>
              </a:solidFill>
              <a:latin typeface="Times New Roman"/>
              <a:ea typeface="Times New Roman"/>
              <a:cs typeface="Times New Roman"/>
              <a:sym typeface="Times New Roman"/>
            </a:endParaRPr>
          </a:p>
          <a:p>
            <a:pPr indent="457200" lvl="0" marL="0" rtl="0" algn="l">
              <a:spcBef>
                <a:spcPts val="800"/>
              </a:spcBef>
              <a:spcAft>
                <a:spcPts val="0"/>
              </a:spcAft>
              <a:buClr>
                <a:schemeClr val="dk1"/>
              </a:buClr>
              <a:buSzPts val="1100"/>
              <a:buFont typeface="Arial"/>
              <a:buNone/>
            </a:pPr>
            <a:r>
              <a:rPr lang="en" sz="1200">
                <a:solidFill>
                  <a:schemeClr val="dk1"/>
                </a:solidFill>
                <a:highlight>
                  <a:srgbClr val="A4C2F4"/>
                </a:highlight>
                <a:latin typeface="Times New Roman"/>
                <a:ea typeface="Times New Roman"/>
                <a:cs typeface="Times New Roman"/>
                <a:sym typeface="Times New Roman"/>
              </a:rPr>
              <a:t>R.E.D. Design has created a new swarm system that utilizes ground rovers using companion computers and wireless networking.This configuration results in the instant transfer of commands while also allowing heavy computations to be made quickly by both the command and the companion computers due to the breakdown of workload. Connecting multiple drones is trivial due to each drone only requiring the ability to connect to a wireless access point to become part of the swarm. By utilizing network protocol and having a central server connected to an access point, R.E.D. Design hopes to pave the way for an Internet of Things swarm system. Connection to any number of drones at once would be possible by using dynamically assigned identification of each rover with address resolution. The rovers will be intelligent as each rover is equipped with a companion computer that is constantly communicating with the other rovers and will be able to adjust its course based on the information available. R.E.D. Design was able to conduct multiple missions using the system. The results of the missions are given in the next paragraph.</a:t>
            </a:r>
            <a:endParaRPr sz="1200">
              <a:solidFill>
                <a:schemeClr val="dk1"/>
              </a:solidFill>
              <a:highlight>
                <a:srgbClr val="A4C2F4"/>
              </a:highlight>
              <a:latin typeface="Times New Roman"/>
              <a:ea typeface="Times New Roman"/>
              <a:cs typeface="Times New Roman"/>
              <a:sym typeface="Times New Roman"/>
            </a:endParaRPr>
          </a:p>
          <a:p>
            <a:pPr indent="457200" lvl="0" marL="0" rtl="0" algn="l">
              <a:spcBef>
                <a:spcPts val="800"/>
              </a:spcBef>
              <a:spcAft>
                <a:spcPts val="0"/>
              </a:spcAft>
              <a:buClr>
                <a:schemeClr val="dk1"/>
              </a:buClr>
              <a:buSzPts val="1100"/>
              <a:buFont typeface="Arial"/>
              <a:buNone/>
            </a:pPr>
            <a:r>
              <a:rPr lang="en" sz="1200">
                <a:solidFill>
                  <a:schemeClr val="dk1"/>
                </a:solidFill>
                <a:highlight>
                  <a:srgbClr val="A4C2F4"/>
                </a:highlight>
                <a:latin typeface="Times New Roman"/>
                <a:ea typeface="Times New Roman"/>
                <a:cs typeface="Times New Roman"/>
                <a:sym typeface="Times New Roman"/>
              </a:rPr>
              <a:t>During initial testing, the nominal max velocity was calculated to be 1.113 ft/s. The stimulus response with boot time was measured to be 64.33 seconds. The path stability of Mission 1 was 1.7353, which means the rover travels along a path that is about 1.73 times longer than the straight-line distance. The arrival time discrepancy was 236.5416 seconds, which can be described as the amount of time the rover actually took to get to the location minus the expected amount of time to get to the location. The path stability of Mission 3 was 1.2056, which is about 120% of the actual distance to the location. The arrival time discrepancy was 94.1668 seconds. The Swarm Mission contained two paths. The first path had a path stability of 1.3203, which is about 132% of the actual distance to the location. The arrival time discrepancy of the first path was 148.26 seconds. The seconds path had a path stability of 2.1344, which is about 213% of the actual distance to the location.</a:t>
            </a:r>
            <a:endParaRPr sz="1200">
              <a:solidFill>
                <a:schemeClr val="dk1"/>
              </a:solidFill>
              <a:highlight>
                <a:srgbClr val="A4C2F4"/>
              </a:highlight>
              <a:latin typeface="Times New Roman"/>
              <a:ea typeface="Times New Roman"/>
              <a:cs typeface="Times New Roman"/>
              <a:sym typeface="Times New Roman"/>
            </a:endParaRPr>
          </a:p>
          <a:p>
            <a:pPr indent="457200" lvl="0" marL="0" rtl="0" algn="l">
              <a:spcBef>
                <a:spcPts val="800"/>
              </a:spcBef>
              <a:spcAft>
                <a:spcPts val="800"/>
              </a:spcAft>
              <a:buClr>
                <a:schemeClr val="dk1"/>
              </a:buClr>
              <a:buSzPts val="1100"/>
              <a:buFont typeface="Arial"/>
              <a:buNone/>
            </a:pPr>
            <a:r>
              <a:rPr lang="en" sz="1200">
                <a:solidFill>
                  <a:schemeClr val="dk1"/>
                </a:solidFill>
                <a:highlight>
                  <a:srgbClr val="A4C2F4"/>
                </a:highlight>
                <a:latin typeface="Times New Roman"/>
                <a:ea typeface="Times New Roman"/>
                <a:cs typeface="Times New Roman"/>
                <a:sym typeface="Times New Roman"/>
              </a:rPr>
              <a:t>While the potential for this system is very large, it has its drawbacks. The system is prone to a small range due to the wireless adapters and the wireless router. The system also suffers from a slight mapping error which requires a greater breakdown of the google maps API in order to implement more accurately. The system also uses the Wild Thumper Chassis which was found to be unstable and required many changes to function acceptably.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580854dea0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580854dea0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Dr. Anthony Choi has expressed his desire for the development of a system of GPS guided robots that swarm a designated location at the click of a button. The project, on-going in recent years, has seen the implementation of small ground rovers with user-inputted GPS waypoints. R.E.D. Design has received this project from Dr. Choi via the Mercer School of Engineering. R.E.D. Design has appointed Roy Wood, Ethan Daily, and Daniel Minch, a group of engineers specializing in programming, computer science, and mechanical design, to further develop the project to new and further ground.</a:t>
            </a:r>
            <a:endParaRPr sz="1200">
              <a:solidFill>
                <a:schemeClr val="dk1"/>
              </a:solidFill>
              <a:latin typeface="Times New Roman"/>
              <a:ea typeface="Times New Roman"/>
              <a:cs typeface="Times New Roman"/>
              <a:sym typeface="Times New Roman"/>
            </a:endParaRPr>
          </a:p>
          <a:p>
            <a:pPr indent="457200" lvl="0" marL="0" rtl="0" algn="l">
              <a:spcBef>
                <a:spcPts val="800"/>
              </a:spcBef>
              <a:spcAft>
                <a:spcPts val="0"/>
              </a:spcAft>
              <a:buClr>
                <a:schemeClr val="dk1"/>
              </a:buClr>
              <a:buSzPts val="1100"/>
              <a:buFont typeface="Arial"/>
              <a:buNone/>
            </a:pPr>
            <a:r>
              <a:rPr lang="en" sz="1200">
                <a:solidFill>
                  <a:schemeClr val="dk1"/>
                </a:solidFill>
                <a:highlight>
                  <a:srgbClr val="A4C2F4"/>
                </a:highlight>
                <a:latin typeface="Times New Roman"/>
                <a:ea typeface="Times New Roman"/>
                <a:cs typeface="Times New Roman"/>
                <a:sym typeface="Times New Roman"/>
              </a:rPr>
              <a:t>R.E.D. Design has created a new swarm system that utilizes ground rovers using companion computers and wireless networking.This configuration results in the instant transfer of commands while also allowing heavy computations to be made quickly by both the command and the companion computers due to the breakdown of workload. Connecting multiple drones is trivial due to each drone only requiring the ability to connect to a wireless access point to become part of the swarm. By utilizing network protocol and having a central server connected to an access point, R.E.D. Design hopes to pave the way for an Internet of Things swarm system. Connection to any number of drones at once would be possible by using dynamically assigned identification of each rover with address resolution. The rovers will be intelligent as each rover is equipped with a companion computer that is constantly communicating with the other rovers and will be able to adjust its course based on the information available. R.E.D. Design was able to conduct multiple missions using the system. The results of the missions are given in the next paragraph.</a:t>
            </a:r>
            <a:endParaRPr sz="1200">
              <a:solidFill>
                <a:schemeClr val="dk1"/>
              </a:solidFill>
              <a:highlight>
                <a:srgbClr val="A4C2F4"/>
              </a:highlight>
              <a:latin typeface="Times New Roman"/>
              <a:ea typeface="Times New Roman"/>
              <a:cs typeface="Times New Roman"/>
              <a:sym typeface="Times New Roman"/>
            </a:endParaRPr>
          </a:p>
          <a:p>
            <a:pPr indent="457200" lvl="0" marL="0" rtl="0" algn="l">
              <a:spcBef>
                <a:spcPts val="800"/>
              </a:spcBef>
              <a:spcAft>
                <a:spcPts val="0"/>
              </a:spcAft>
              <a:buClr>
                <a:schemeClr val="dk1"/>
              </a:buClr>
              <a:buSzPts val="1100"/>
              <a:buFont typeface="Arial"/>
              <a:buNone/>
            </a:pPr>
            <a:r>
              <a:rPr lang="en" sz="1200">
                <a:solidFill>
                  <a:schemeClr val="dk1"/>
                </a:solidFill>
                <a:highlight>
                  <a:srgbClr val="A4C2F4"/>
                </a:highlight>
                <a:latin typeface="Times New Roman"/>
                <a:ea typeface="Times New Roman"/>
                <a:cs typeface="Times New Roman"/>
                <a:sym typeface="Times New Roman"/>
              </a:rPr>
              <a:t>During initial testing, the nominal max velocity was calculated to be 1.113 ft/s. The stimulus response with boot time was measured to be 64.33 seconds. The path stability of Mission 1 was 1.7353, which means the rover travels along a path that is about 1.73 times longer than the straight-line distance. The arrival time discrepancy was 236.5416 seconds, which can be described as the amount of time the rover actually took to get to the location minus the expected amount of time to get to the location. The path stability of Mission 3 was 1.2056, which is about 120% of the actual distance to the location. The arrival time discrepancy was 94.1668 seconds. The Swarm Mission contained two paths. The first path had a path stability of 1.3203, which is about 132% of the actual distance to the location. The arrival time discrepancy of the first path was 148.26 seconds. The seconds path had a path stability of 2.1344, which is about 213% of the actual distance to the location.</a:t>
            </a:r>
            <a:endParaRPr sz="1200">
              <a:solidFill>
                <a:schemeClr val="dk1"/>
              </a:solidFill>
              <a:highlight>
                <a:srgbClr val="A4C2F4"/>
              </a:highlight>
              <a:latin typeface="Times New Roman"/>
              <a:ea typeface="Times New Roman"/>
              <a:cs typeface="Times New Roman"/>
              <a:sym typeface="Times New Roman"/>
            </a:endParaRPr>
          </a:p>
          <a:p>
            <a:pPr indent="457200" lvl="0" marL="0" rtl="0" algn="l">
              <a:spcBef>
                <a:spcPts val="800"/>
              </a:spcBef>
              <a:spcAft>
                <a:spcPts val="800"/>
              </a:spcAft>
              <a:buClr>
                <a:schemeClr val="dk1"/>
              </a:buClr>
              <a:buSzPts val="1100"/>
              <a:buFont typeface="Arial"/>
              <a:buNone/>
            </a:pPr>
            <a:r>
              <a:rPr lang="en" sz="1200">
                <a:solidFill>
                  <a:schemeClr val="dk1"/>
                </a:solidFill>
                <a:highlight>
                  <a:srgbClr val="A4C2F4"/>
                </a:highlight>
                <a:latin typeface="Times New Roman"/>
                <a:ea typeface="Times New Roman"/>
                <a:cs typeface="Times New Roman"/>
                <a:sym typeface="Times New Roman"/>
              </a:rPr>
              <a:t>While the potential for this system is very large, it has its drawbacks. The system is prone to a small range due to the wireless adapters and the wireless router. The system also suffers from a slight mapping error which requires a greater breakdown of the google maps API in order to implement more accurately. The system also uses the Wild Thumper Chassis which was found to be unstable and required many changes to function acceptably.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57ed36ba6a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57ed36ba6a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spcBef>
                <a:spcPts val="0"/>
              </a:spcBef>
              <a:spcAft>
                <a:spcPts val="80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Through all of the time spent working on the swarm system, R.E.D. Design recommends an improvement of the rover chassis, specifically to be able to handle more complicated terrain and protect from moisture and debris. Furthermore, more equipment should be added as the chassis is robust enough to seat more gadgets, such as video or echolocation, and to supplement such gadgets with integrated commands to the system. The system could accept the addition of aerial drones with few modifications; aerial drones are recommended to nullify the complex ground terrain. R.E.D. Design also recommends the integration of a mobile hotspot to allow for drone access outside of the range of the router. This would also pave the way for an Internet of Things integrated swarm system. Most importantly to improve the performance of the system, the GPS satellite navigation must be reevaluated. R.E.D. Design recommends the integration of Real Time Kinematic (RTK) satellite navigation. This would improve the resolution of the vehicles’ GPS location down to the centimeter level.</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580854dea0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580854dea0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57ed36ba6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57ed36ba6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Daniel</a:t>
            </a:r>
            <a:endParaRPr>
              <a:solidFill>
                <a:schemeClr val="dk1"/>
              </a:solidFill>
            </a:endParaRPr>
          </a:p>
          <a:p>
            <a:pPr indent="0" lvl="0" marL="0" rtl="0" algn="l">
              <a:lnSpc>
                <a:spcPct val="115000"/>
              </a:lnSpc>
              <a:spcBef>
                <a:spcPts val="1600"/>
              </a:spcBef>
              <a:spcAft>
                <a:spcPts val="0"/>
              </a:spcAft>
              <a:buClr>
                <a:schemeClr val="dk1"/>
              </a:buClr>
              <a:buSzPts val="1100"/>
              <a:buFont typeface="Arial"/>
              <a:buNone/>
            </a:pPr>
            <a:r>
              <a:rPr lang="en">
                <a:solidFill>
                  <a:schemeClr val="dk1"/>
                </a:solidFill>
              </a:rPr>
              <a:t>Robots are becoming more prevalent in everyday life for a growing percentage of today’s society. Juxtaposed to the simple, repetitive tasks for which robots were initially employed, robots are now able to fabricate complex, convoluted designs with precision to the thousandth of an inch thanks to manufacturing processes such as Computer Numerical Control Additive/Subtractive Manufacturing. The use of robotics has increased due to its ability to simplify industrial processes; most notably, Amazon, the largest online-retailer corporation, has employed drones to improve their delivery services.</a:t>
            </a:r>
            <a:endParaRPr>
              <a:solidFill>
                <a:schemeClr val="dk1"/>
              </a:solidFill>
            </a:endParaRPr>
          </a:p>
          <a:p>
            <a:pPr indent="0" lvl="0" marL="0" rtl="0" algn="l">
              <a:lnSpc>
                <a:spcPct val="115000"/>
              </a:lnSpc>
              <a:spcBef>
                <a:spcPts val="1600"/>
              </a:spcBef>
              <a:spcAft>
                <a:spcPts val="0"/>
              </a:spcAft>
              <a:buClr>
                <a:schemeClr val="dk1"/>
              </a:buClr>
              <a:buSzPts val="1100"/>
              <a:buFont typeface="Arial"/>
              <a:buNone/>
            </a:pPr>
            <a:r>
              <a:rPr lang="en">
                <a:solidFill>
                  <a:schemeClr val="dk1"/>
                </a:solidFill>
              </a:rPr>
              <a:t>The client, Dr. Anthony Choi, Assistant Professor at Mercer University’s School of Engineering, Department of Electrical and Computer Engineering, had shown interest in autonomous swarm robots to expand the university’s collection. Swarm robots are able to travel in unison and communicate their location to one another. The current collection of robots consists of drones, rovers, and autonomous underwater vehicles. Dr. Choi uses the robots to promote Mercer University’s School of Engineering during events and on special occasions.</a:t>
            </a:r>
            <a:endParaRPr>
              <a:solidFill>
                <a:schemeClr val="dk1"/>
              </a:solidFill>
            </a:endParaRPr>
          </a:p>
          <a:p>
            <a:pPr indent="0" lvl="0" marL="0" rtl="0" algn="l">
              <a:lnSpc>
                <a:spcPct val="115000"/>
              </a:lnSpc>
              <a:spcBef>
                <a:spcPts val="1600"/>
              </a:spcBef>
              <a:spcAft>
                <a:spcPts val="160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team continued the work of a senior design team from 2016. The previous team’s vehicle served as a starting point for the development of the autonomous vehicles. The vehicles constructed by the previous team did not operate; each lacked some components as they had been recycled for different projects. Hence, the team salvaged all components for the implementation of a new design. The previous team recommended re-examining potential flight controllers. A list of the components used from the previous senior design team can be found in Appendix A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580854dea0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580854dea0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580854dea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580854dea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Ethan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57ed36ba6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57ed36ba6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Ethan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580854dea0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580854dea0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5669c152f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5669c152f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Ethan</a:t>
            </a:r>
            <a:endParaRPr sz="1200">
              <a:solidFill>
                <a:schemeClr val="dk1"/>
              </a:solidFill>
              <a:latin typeface="Times New Roman"/>
              <a:ea typeface="Times New Roman"/>
              <a:cs typeface="Times New Roman"/>
              <a:sym typeface="Times New Roman"/>
            </a:endParaRPr>
          </a:p>
          <a:p>
            <a:pPr indent="457200" lvl="0" marL="0" rtl="0" algn="l">
              <a:spcBef>
                <a:spcPts val="800"/>
              </a:spcBef>
              <a:spcAft>
                <a:spcPts val="0"/>
              </a:spcAft>
              <a:buNone/>
            </a:pPr>
            <a:r>
              <a:rPr lang="en" sz="1200">
                <a:solidFill>
                  <a:schemeClr val="dk1"/>
                </a:solidFill>
                <a:latin typeface="Times New Roman"/>
                <a:ea typeface="Times New Roman"/>
                <a:cs typeface="Times New Roman"/>
                <a:sym typeface="Times New Roman"/>
              </a:rPr>
              <a:t>The first failure occurred early in Phase 1 in the form of malfunctioning DC motors. Preliminary equipment checks revealed that certain motors were spinning much slower than others, some not spinning at all. Further investigation of the problem suggested that 4 of the 18 motors had bad brushes. Also, by dissecting the gearboxes of the seized motors, the team discovered that two motors contained pinions with broken teeth. At this point there was little to be done other than replace what was broken. A set of six functioning motors were pooled to assemble a single chassis; ten new motors were purchased to compensate for the six that had failed as well as to provide spares.</a:t>
            </a:r>
            <a:endParaRPr sz="1200">
              <a:solidFill>
                <a:schemeClr val="dk1"/>
              </a:solidFill>
              <a:latin typeface="Times New Roman"/>
              <a:ea typeface="Times New Roman"/>
              <a:cs typeface="Times New Roman"/>
              <a:sym typeface="Times New Roman"/>
            </a:endParaRPr>
          </a:p>
          <a:p>
            <a:pPr indent="457200" lvl="0" marL="0" rtl="0" algn="l">
              <a:spcBef>
                <a:spcPts val="800"/>
              </a:spcBef>
              <a:spcAft>
                <a:spcPts val="0"/>
              </a:spcAft>
              <a:buNone/>
            </a:pPr>
            <a:r>
              <a:rPr lang="en" sz="1200">
                <a:solidFill>
                  <a:schemeClr val="dk1"/>
                </a:solidFill>
                <a:latin typeface="Times New Roman"/>
                <a:ea typeface="Times New Roman"/>
                <a:cs typeface="Times New Roman"/>
                <a:sym typeface="Times New Roman"/>
              </a:rPr>
              <a:t>The remainder of Phase 1 was successful; radio control was achieved for one rover and the team began to conduct dynamic tests. The early stages of Phase 2 were also successful. Installing the firmware to the flight controller and achieving compliance between flight controller and companion computer proved to be relatively straight-forward. Also, as mentioned the team ran simple, hard-coded commands from the front end. At this point, Phase 2 came to an abrupt halt.</a:t>
            </a:r>
            <a:endParaRPr sz="1200">
              <a:solidFill>
                <a:schemeClr val="dk1"/>
              </a:solidFill>
              <a:latin typeface="Times New Roman"/>
              <a:ea typeface="Times New Roman"/>
              <a:cs typeface="Times New Roman"/>
              <a:sym typeface="Times New Roman"/>
            </a:endParaRPr>
          </a:p>
          <a:p>
            <a:pPr indent="457200" lvl="0" marL="0" rtl="0" algn="l">
              <a:spcBef>
                <a:spcPts val="800"/>
              </a:spcBef>
              <a:spcAft>
                <a:spcPts val="0"/>
              </a:spcAft>
              <a:buNone/>
            </a:pPr>
            <a:r>
              <a:rPr lang="en" sz="1200">
                <a:solidFill>
                  <a:schemeClr val="dk1"/>
                </a:solidFill>
                <a:latin typeface="Times New Roman"/>
                <a:ea typeface="Times New Roman"/>
                <a:cs typeface="Times New Roman"/>
                <a:sym typeface="Times New Roman"/>
              </a:rPr>
              <a:t>The team dealt with many small problems when first developing the networking aspects of the frontend and the backend. One problem was the proper forwarding of messages to the command computer from the RaspberryPi. This was resolved by confirming the host IP address and ports as well as adding port forwarding within the configuration of the wireless router. Another failure within the network was the improper closing of connections and ports which left process running in the background of the command computer. These processes would block network traffic and disable the backend software upon boot of the backend.</a:t>
            </a:r>
            <a:endParaRPr sz="1200">
              <a:solidFill>
                <a:schemeClr val="dk1"/>
              </a:solidFill>
              <a:latin typeface="Times New Roman"/>
              <a:ea typeface="Times New Roman"/>
              <a:cs typeface="Times New Roman"/>
              <a:sym typeface="Times New Roman"/>
            </a:endParaRPr>
          </a:p>
          <a:p>
            <a:pPr indent="457200" lvl="0" marL="0" rtl="0" algn="l">
              <a:spcBef>
                <a:spcPts val="800"/>
              </a:spcBef>
              <a:spcAft>
                <a:spcPts val="0"/>
              </a:spcAft>
              <a:buNone/>
            </a:pPr>
            <a:r>
              <a:rPr lang="en" sz="1200">
                <a:solidFill>
                  <a:schemeClr val="dk1"/>
                </a:solidFill>
                <a:latin typeface="Times New Roman"/>
                <a:ea typeface="Times New Roman"/>
                <a:cs typeface="Times New Roman"/>
                <a:sym typeface="Times New Roman"/>
              </a:rPr>
              <a:t>Phases 1 and 2 were accomplished by a RaspberryPi-compatible USB Wi-Fi adapter that was donated to the project by a team member; however, the team accidently purchased three USB Wi-Fi adapters that were not inherently compatible with RaspberryPi, although thought to be when purchased. This proved to be a rabbit hole of linux kernels, headers, drivers, makefile, dkms, all of it. Ultimately after days of searching, the team came across a package that was able to identify the chipset of the Wi-Fi adapter and provide the necessary software to utilize the adapter with the team’s RaspberryPi.</a:t>
            </a:r>
            <a:endParaRPr sz="1200">
              <a:solidFill>
                <a:schemeClr val="dk1"/>
              </a:solidFill>
              <a:latin typeface="Times New Roman"/>
              <a:ea typeface="Times New Roman"/>
              <a:cs typeface="Times New Roman"/>
              <a:sym typeface="Times New Roman"/>
            </a:endParaRPr>
          </a:p>
          <a:p>
            <a:pPr indent="457200" lvl="0" marL="0" rtl="0" algn="l">
              <a:spcBef>
                <a:spcPts val="800"/>
              </a:spcBef>
              <a:spcAft>
                <a:spcPts val="0"/>
              </a:spcAft>
              <a:buNone/>
            </a:pPr>
            <a:r>
              <a:rPr lang="en" sz="1200">
                <a:solidFill>
                  <a:schemeClr val="dk1"/>
                </a:solidFill>
                <a:latin typeface="Times New Roman"/>
                <a:ea typeface="Times New Roman"/>
                <a:cs typeface="Times New Roman"/>
                <a:sym typeface="Times New Roman"/>
              </a:rPr>
              <a:t>Phase 3 was conducted to produce a second autonomous rover, but not a third. When preparing to install the front-end program on the final RaspberryPi, the micro SD port was broken. This failure occurred in close proximity to the final phase of testing; therefore, the team was unable to test three rovers, simultaneously. However, the team did test two vehicles to assess the capability of the backend to command multiple units. Also, the third rover was tested with a functioning RaspberryPi to verify its autonomous capability. </a:t>
            </a:r>
            <a:endParaRPr sz="1200">
              <a:solidFill>
                <a:schemeClr val="dk1"/>
              </a:solidFill>
              <a:latin typeface="Times New Roman"/>
              <a:ea typeface="Times New Roman"/>
              <a:cs typeface="Times New Roman"/>
              <a:sym typeface="Times New Roman"/>
            </a:endParaRPr>
          </a:p>
          <a:p>
            <a:pPr indent="457200" lvl="0" marL="0" rtl="0" algn="l">
              <a:spcBef>
                <a:spcPts val="800"/>
              </a:spcBef>
              <a:spcAft>
                <a:spcPts val="0"/>
              </a:spcAft>
              <a:buNone/>
            </a:pPr>
            <a:r>
              <a:rPr lang="en" sz="1200">
                <a:solidFill>
                  <a:schemeClr val="dk1"/>
                </a:solidFill>
                <a:latin typeface="Times New Roman"/>
                <a:ea typeface="Times New Roman"/>
                <a:cs typeface="Times New Roman"/>
                <a:sym typeface="Times New Roman"/>
              </a:rPr>
              <a:t>The two vehicle test was successful. Both rovers were able to flawlessly connect to the server, receive data, and send data. The back-end was able to handle two clients and successfully threaded both individually. The only problem with the test came the actual movement of the rovers. One rover was able to follow fairly close to a straight line to the target location; conversely, the other rover was unable to find the correct direction, intermittently changing course. Overall, both rovers were able to come close to the correct bearing by the end of the test. </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580854dea0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580854dea0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Ethan</a:t>
            </a:r>
            <a:endParaRPr sz="1200">
              <a:solidFill>
                <a:schemeClr val="dk1"/>
              </a:solidFill>
              <a:latin typeface="Times New Roman"/>
              <a:ea typeface="Times New Roman"/>
              <a:cs typeface="Times New Roman"/>
              <a:sym typeface="Times New Roman"/>
            </a:endParaRPr>
          </a:p>
          <a:p>
            <a:pPr indent="457200" lvl="0" marL="0" rtl="0" algn="l">
              <a:spcBef>
                <a:spcPts val="800"/>
              </a:spcBef>
              <a:spcAft>
                <a:spcPts val="0"/>
              </a:spcAft>
              <a:buNone/>
            </a:pPr>
            <a:r>
              <a:rPr lang="en" sz="1200">
                <a:solidFill>
                  <a:schemeClr val="dk1"/>
                </a:solidFill>
                <a:latin typeface="Times New Roman"/>
                <a:ea typeface="Times New Roman"/>
                <a:cs typeface="Times New Roman"/>
                <a:sym typeface="Times New Roman"/>
              </a:rPr>
              <a:t>The first failure occurred early in Phase 1 in the form of malfunctioning DC motors. Preliminary equipment checks revealed that certain motors were spinning much slower than others, some not spinning at all. Further investigation of the problem suggested that 4 of the 18 motors had bad brushes. Also, by dissecting the gearboxes of the seized motors, the team discovered that two motors contained pinions with broken teeth. At this point there was little to be done other than replace what was broken. A set of six functioning motors were pooled to assemble a single chassis; ten new motors were purchased to compensate for the six that had failed as well as to provide spares.</a:t>
            </a:r>
            <a:endParaRPr sz="1200">
              <a:solidFill>
                <a:schemeClr val="dk1"/>
              </a:solidFill>
              <a:latin typeface="Times New Roman"/>
              <a:ea typeface="Times New Roman"/>
              <a:cs typeface="Times New Roman"/>
              <a:sym typeface="Times New Roman"/>
            </a:endParaRPr>
          </a:p>
          <a:p>
            <a:pPr indent="457200" lvl="0" marL="0" rtl="0" algn="l">
              <a:spcBef>
                <a:spcPts val="800"/>
              </a:spcBef>
              <a:spcAft>
                <a:spcPts val="0"/>
              </a:spcAft>
              <a:buNone/>
            </a:pPr>
            <a:r>
              <a:rPr lang="en" sz="1200">
                <a:solidFill>
                  <a:schemeClr val="dk1"/>
                </a:solidFill>
                <a:latin typeface="Times New Roman"/>
                <a:ea typeface="Times New Roman"/>
                <a:cs typeface="Times New Roman"/>
                <a:sym typeface="Times New Roman"/>
              </a:rPr>
              <a:t>The remainder of Phase 1 was successful; radio control was achieved for one rover and the team began to conduct dynamic tests. The early stages of Phase 2 were also successful. Installing the firmware to the flight controller and achieving compliance between flight controller and companion computer proved to be relatively straight-forward. Also, as mentioned the team ran simple, hard-coded commands from the front end. At this point, Phase 2 came to an abrupt halt.</a:t>
            </a:r>
            <a:endParaRPr sz="1200">
              <a:solidFill>
                <a:schemeClr val="dk1"/>
              </a:solidFill>
              <a:latin typeface="Times New Roman"/>
              <a:ea typeface="Times New Roman"/>
              <a:cs typeface="Times New Roman"/>
              <a:sym typeface="Times New Roman"/>
            </a:endParaRPr>
          </a:p>
          <a:p>
            <a:pPr indent="457200" lvl="0" marL="0" rtl="0" algn="l">
              <a:spcBef>
                <a:spcPts val="800"/>
              </a:spcBef>
              <a:spcAft>
                <a:spcPts val="0"/>
              </a:spcAft>
              <a:buNone/>
            </a:pPr>
            <a:r>
              <a:rPr lang="en" sz="1200">
                <a:solidFill>
                  <a:schemeClr val="dk1"/>
                </a:solidFill>
                <a:latin typeface="Times New Roman"/>
                <a:ea typeface="Times New Roman"/>
                <a:cs typeface="Times New Roman"/>
                <a:sym typeface="Times New Roman"/>
              </a:rPr>
              <a:t>The team dealt with many small problems when first developing the networking aspects of the frontend and the backend. One problem was the proper forwarding of messages to the command computer from the RaspberryPi. This was resolved by confirming the host IP address and ports as well as adding port forwarding within the configuration of the wireless router. Another failure within the network was the improper closing of connections and ports which left process running in the background of the command computer. These processes would block network traffic and disable the backend software upon boot of the backend.</a:t>
            </a:r>
            <a:endParaRPr sz="1200">
              <a:solidFill>
                <a:schemeClr val="dk1"/>
              </a:solidFill>
              <a:latin typeface="Times New Roman"/>
              <a:ea typeface="Times New Roman"/>
              <a:cs typeface="Times New Roman"/>
              <a:sym typeface="Times New Roman"/>
            </a:endParaRPr>
          </a:p>
          <a:p>
            <a:pPr indent="457200" lvl="0" marL="0" rtl="0" algn="l">
              <a:spcBef>
                <a:spcPts val="800"/>
              </a:spcBef>
              <a:spcAft>
                <a:spcPts val="0"/>
              </a:spcAft>
              <a:buNone/>
            </a:pPr>
            <a:r>
              <a:rPr lang="en" sz="1200">
                <a:solidFill>
                  <a:schemeClr val="dk1"/>
                </a:solidFill>
                <a:latin typeface="Times New Roman"/>
                <a:ea typeface="Times New Roman"/>
                <a:cs typeface="Times New Roman"/>
                <a:sym typeface="Times New Roman"/>
              </a:rPr>
              <a:t>Phases 1 and 2 were accomplished by a RaspberryPi-compatible USB Wi-Fi adapter that was donated to the project by a team member; however, the team accidently purchased three USB Wi-Fi adapters that were not inherently compatible with RaspberryPi, although thought to be when purchased. This proved to be a rabbit hole of linux kernels, headers, drivers, makefile, dkms, all of it. Ultimately after days of searching, the team came across a package that was able to identify the chipset of the Wi-Fi adapter and provide the necessary software to utilize the adapter with the team’s RaspberryPi.</a:t>
            </a:r>
            <a:endParaRPr sz="1200">
              <a:solidFill>
                <a:schemeClr val="dk1"/>
              </a:solidFill>
              <a:latin typeface="Times New Roman"/>
              <a:ea typeface="Times New Roman"/>
              <a:cs typeface="Times New Roman"/>
              <a:sym typeface="Times New Roman"/>
            </a:endParaRPr>
          </a:p>
          <a:p>
            <a:pPr indent="457200" lvl="0" marL="0" rtl="0" algn="l">
              <a:spcBef>
                <a:spcPts val="800"/>
              </a:spcBef>
              <a:spcAft>
                <a:spcPts val="0"/>
              </a:spcAft>
              <a:buNone/>
            </a:pPr>
            <a:r>
              <a:rPr lang="en" sz="1200">
                <a:solidFill>
                  <a:schemeClr val="dk1"/>
                </a:solidFill>
                <a:latin typeface="Times New Roman"/>
                <a:ea typeface="Times New Roman"/>
                <a:cs typeface="Times New Roman"/>
                <a:sym typeface="Times New Roman"/>
              </a:rPr>
              <a:t>Phase 3 was conducted to produce a second autonomous rover, but not a third. When preparing to install the front-end program on the final RaspberryPi, the micro SD port was broken. This failure occurred in close proximity to the final phase of testing; therefore, the team was unable to test three rovers, simultaneously. However, the team did test two vehicles to assess the capability of the backend to command multiple units. Also, the third rover was tested with a functioning RaspberryPi to verify its autonomous capability. </a:t>
            </a:r>
            <a:endParaRPr sz="1200">
              <a:solidFill>
                <a:schemeClr val="dk1"/>
              </a:solidFill>
              <a:latin typeface="Times New Roman"/>
              <a:ea typeface="Times New Roman"/>
              <a:cs typeface="Times New Roman"/>
              <a:sym typeface="Times New Roman"/>
            </a:endParaRPr>
          </a:p>
          <a:p>
            <a:pPr indent="457200" lvl="0" marL="0" rtl="0" algn="l">
              <a:spcBef>
                <a:spcPts val="800"/>
              </a:spcBef>
              <a:spcAft>
                <a:spcPts val="0"/>
              </a:spcAft>
              <a:buNone/>
            </a:pPr>
            <a:r>
              <a:rPr lang="en" sz="1200">
                <a:solidFill>
                  <a:schemeClr val="dk1"/>
                </a:solidFill>
                <a:latin typeface="Times New Roman"/>
                <a:ea typeface="Times New Roman"/>
                <a:cs typeface="Times New Roman"/>
                <a:sym typeface="Times New Roman"/>
              </a:rPr>
              <a:t>The two vehicle test was successful. Both rovers were able to flawlessly connect to the server, receive data, and send data. The back-end was able to handle two clients and successfully threaded both individually. The only problem with the test came the actual movement of the rovers. One rover was able to follow fairly close to a straight line to the target location; conversely, the other rover was unable to find the correct direction, intermittently changing course. Overall, both rovers were able to come close to the correct bearing by the end of the test. </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jp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jp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jp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jp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6.jpg"/><Relationship Id="rId4" Type="http://schemas.openxmlformats.org/officeDocument/2006/relationships/image" Target="../media/image11.png"/><Relationship Id="rId10" Type="http://schemas.openxmlformats.org/officeDocument/2006/relationships/image" Target="../media/image23.jpg"/><Relationship Id="rId9" Type="http://schemas.openxmlformats.org/officeDocument/2006/relationships/image" Target="../media/image25.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27.jpg"/><Relationship Id="rId8" Type="http://schemas.openxmlformats.org/officeDocument/2006/relationships/image" Target="../media/image2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6.jp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5.jp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7.jpg"/><Relationship Id="rId4" Type="http://schemas.openxmlformats.org/officeDocument/2006/relationships/image" Target="../media/image34.png"/><Relationship Id="rId5" Type="http://schemas.openxmlformats.org/officeDocument/2006/relationships/image" Target="../media/image28.png"/><Relationship Id="rId6" Type="http://schemas.openxmlformats.org/officeDocument/2006/relationships/image" Target="../media/image32.png"/><Relationship Id="rId7"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1.jpg"/><Relationship Id="rId4" Type="http://schemas.openxmlformats.org/officeDocument/2006/relationships/image" Target="../media/image40.jpg"/><Relationship Id="rId5"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0.jp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5.jp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3.jp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4.jp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9.jp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7.jp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0.jp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6.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5.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4.jp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40.jpg"/><Relationship Id="rId7"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3.jp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5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jp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1" Type="http://schemas.openxmlformats.org/officeDocument/2006/relationships/hyperlink" Target="https://github.com/diydrones/ardupilot/blob/master/Tools/autotest/common.py" TargetMode="External"/><Relationship Id="rId10" Type="http://schemas.openxmlformats.org/officeDocument/2006/relationships/hyperlink" Target="https://www.pololu.com/product/1563" TargetMode="External"/><Relationship Id="rId13" Type="http://schemas.openxmlformats.org/officeDocument/2006/relationships/hyperlink" Target="https://github.com/diydrones/ardupilot/blob/master/Tools/autotest/common.py" TargetMode="External"/><Relationship Id="rId12" Type="http://schemas.openxmlformats.org/officeDocument/2006/relationships/hyperlink" Target="https://github.com/diydrones/ardupilot/blob/master/Tools/autotest/common.py" TargetMode="External"/><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8.jpg"/><Relationship Id="rId4" Type="http://schemas.openxmlformats.org/officeDocument/2006/relationships/hyperlink" Target="http://www.arpnjournals.com/jeas/research_papers/rp_2014/jeas_1014_1241.pdf" TargetMode="External"/><Relationship Id="rId9" Type="http://schemas.openxmlformats.org/officeDocument/2006/relationships/hyperlink" Target="https://www.pololu.com/product/1563" TargetMode="External"/><Relationship Id="rId5" Type="http://schemas.openxmlformats.org/officeDocument/2006/relationships/hyperlink" Target="https://grabcad.com/library/wild-thumper-6wd-chassis-1/details?folder_id=4281587" TargetMode="External"/><Relationship Id="rId6" Type="http://schemas.openxmlformats.org/officeDocument/2006/relationships/hyperlink" Target="https://grabcad.com/library/wild-thumper-6wd-chassis-1/details?folder_id=4281587" TargetMode="External"/><Relationship Id="rId7" Type="http://schemas.openxmlformats.org/officeDocument/2006/relationships/hyperlink" Target="https://grabcad.com/library/wild-thumper-6wd-chassis-1/details?folder_id=4281587" TargetMode="External"/><Relationship Id="rId8" Type="http://schemas.openxmlformats.org/officeDocument/2006/relationships/hyperlink" Target="https://www.pololu.com/product/1563"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Swarm Drones:</a:t>
            </a:r>
            <a:endParaRPr/>
          </a:p>
          <a:p>
            <a:pPr indent="0" lvl="0" marL="0" rtl="0" algn="ctr">
              <a:spcBef>
                <a:spcPts val="0"/>
              </a:spcBef>
              <a:spcAft>
                <a:spcPts val="0"/>
              </a:spcAft>
              <a:buClr>
                <a:schemeClr val="dk1"/>
              </a:buClr>
              <a:buSzPts val="1100"/>
              <a:buFont typeface="Arial"/>
              <a:buNone/>
            </a:pPr>
            <a:r>
              <a:rPr lang="en" sz="4800">
                <a:solidFill>
                  <a:srgbClr val="000000"/>
                </a:solidFill>
              </a:rPr>
              <a:t>Critical Design Review</a:t>
            </a:r>
            <a:endParaRPr sz="4800">
              <a:solidFill>
                <a:srgbClr val="000000"/>
              </a:solidFill>
            </a:endParaRPr>
          </a:p>
        </p:txBody>
      </p:sp>
      <p:sp>
        <p:nvSpPr>
          <p:cNvPr id="55" name="Google Shape;55;p13"/>
          <p:cNvSpPr txBox="1"/>
          <p:nvPr>
            <p:ph idx="1" type="subTitle"/>
          </p:nvPr>
        </p:nvSpPr>
        <p:spPr>
          <a:xfrm>
            <a:off x="311700" y="3036750"/>
            <a:ext cx="8520600" cy="205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000000"/>
                </a:solidFill>
              </a:rPr>
              <a:t>Client: Dr. Anthony Choi</a:t>
            </a:r>
            <a:endParaRPr sz="2400">
              <a:solidFill>
                <a:srgbClr val="000000"/>
              </a:solidFill>
            </a:endParaRPr>
          </a:p>
          <a:p>
            <a:pPr indent="0" lvl="0" marL="0" rtl="0" algn="ctr">
              <a:spcBef>
                <a:spcPts val="0"/>
              </a:spcBef>
              <a:spcAft>
                <a:spcPts val="0"/>
              </a:spcAft>
              <a:buNone/>
            </a:pPr>
            <a:r>
              <a:rPr lang="en" sz="2400">
                <a:solidFill>
                  <a:srgbClr val="000000"/>
                </a:solidFill>
              </a:rPr>
              <a:t>Advisor: Dr. Hodge Jenkins</a:t>
            </a:r>
            <a:endParaRPr sz="2400">
              <a:solidFill>
                <a:srgbClr val="000000"/>
              </a:solidFill>
            </a:endParaRPr>
          </a:p>
          <a:p>
            <a:pPr indent="0" lvl="0" marL="0" rtl="0" algn="ctr">
              <a:spcBef>
                <a:spcPts val="0"/>
              </a:spcBef>
              <a:spcAft>
                <a:spcPts val="0"/>
              </a:spcAft>
              <a:buNone/>
            </a:pPr>
            <a:r>
              <a:t/>
            </a:r>
            <a:endParaRPr sz="2400"/>
          </a:p>
          <a:p>
            <a:pPr indent="0" lvl="0" marL="0" rtl="0" algn="ctr">
              <a:spcBef>
                <a:spcPts val="0"/>
              </a:spcBef>
              <a:spcAft>
                <a:spcPts val="0"/>
              </a:spcAft>
              <a:buNone/>
            </a:pPr>
            <a:r>
              <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Major </a:t>
            </a:r>
            <a:r>
              <a:rPr lang="en"/>
              <a:t>Setbacks of Construction</a:t>
            </a:r>
            <a:r>
              <a:rPr lang="en"/>
              <a:t> </a:t>
            </a:r>
            <a:endParaRPr/>
          </a:p>
        </p:txBody>
      </p:sp>
      <p:sp>
        <p:nvSpPr>
          <p:cNvPr id="115" name="Google Shape;115;p22"/>
          <p:cNvSpPr txBox="1"/>
          <p:nvPr>
            <p:ph idx="1" type="body"/>
          </p:nvPr>
        </p:nvSpPr>
        <p:spPr>
          <a:xfrm>
            <a:off x="1393650" y="1630075"/>
            <a:ext cx="6356700" cy="2574300"/>
          </a:xfrm>
          <a:prstGeom prst="rect">
            <a:avLst/>
          </a:prstGeom>
          <a:ln cap="flat" cmpd="sng" w="38100">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lnSpc>
                <a:spcPct val="114000"/>
              </a:lnSpc>
              <a:spcBef>
                <a:spcPts val="0"/>
              </a:spcBef>
              <a:spcAft>
                <a:spcPts val="0"/>
              </a:spcAft>
              <a:buClr>
                <a:srgbClr val="000000"/>
              </a:buClr>
              <a:buSzPts val="1800"/>
              <a:buChar char="●"/>
            </a:pPr>
            <a:r>
              <a:rPr lang="en">
                <a:solidFill>
                  <a:srgbClr val="000000"/>
                </a:solidFill>
              </a:rPr>
              <a:t>Motor Failure (6/18)</a:t>
            </a:r>
            <a:endParaRPr>
              <a:solidFill>
                <a:srgbClr val="000000"/>
              </a:solidFill>
            </a:endParaRPr>
          </a:p>
          <a:p>
            <a:pPr indent="-317500" lvl="1" marL="914400" rtl="0" algn="l">
              <a:lnSpc>
                <a:spcPct val="114000"/>
              </a:lnSpc>
              <a:spcBef>
                <a:spcPts val="0"/>
              </a:spcBef>
              <a:spcAft>
                <a:spcPts val="0"/>
              </a:spcAft>
              <a:buClr>
                <a:srgbClr val="000000"/>
              </a:buClr>
              <a:buSzPts val="1400"/>
              <a:buChar char="○"/>
            </a:pPr>
            <a:r>
              <a:rPr lang="en">
                <a:solidFill>
                  <a:srgbClr val="000000"/>
                </a:solidFill>
              </a:rPr>
              <a:t>4 bad brushes, 2 broken pinions</a:t>
            </a:r>
            <a:endParaRPr>
              <a:solidFill>
                <a:srgbClr val="000000"/>
              </a:solidFill>
            </a:endParaRPr>
          </a:p>
          <a:p>
            <a:pPr indent="0" lvl="0" marL="0" rtl="0" algn="l">
              <a:lnSpc>
                <a:spcPct val="114000"/>
              </a:lnSpc>
              <a:spcBef>
                <a:spcPts val="0"/>
              </a:spcBef>
              <a:spcAft>
                <a:spcPts val="0"/>
              </a:spcAft>
              <a:buNone/>
            </a:pPr>
            <a:r>
              <a:t/>
            </a:r>
            <a:endParaRPr>
              <a:solidFill>
                <a:srgbClr val="000000"/>
              </a:solidFill>
            </a:endParaRPr>
          </a:p>
          <a:p>
            <a:pPr indent="-342900" lvl="0" marL="457200" rtl="0" algn="l">
              <a:lnSpc>
                <a:spcPct val="114000"/>
              </a:lnSpc>
              <a:spcBef>
                <a:spcPts val="0"/>
              </a:spcBef>
              <a:spcAft>
                <a:spcPts val="0"/>
              </a:spcAft>
              <a:buClr>
                <a:srgbClr val="000000"/>
              </a:buClr>
              <a:buSzPts val="1800"/>
              <a:buChar char="●"/>
            </a:pPr>
            <a:r>
              <a:rPr lang="en">
                <a:solidFill>
                  <a:srgbClr val="000000"/>
                </a:solidFill>
              </a:rPr>
              <a:t>Networking Failure</a:t>
            </a:r>
            <a:endParaRPr>
              <a:solidFill>
                <a:srgbClr val="000000"/>
              </a:solidFill>
            </a:endParaRPr>
          </a:p>
          <a:p>
            <a:pPr indent="-317500" lvl="1" marL="914400" rtl="0" algn="l">
              <a:lnSpc>
                <a:spcPct val="114000"/>
              </a:lnSpc>
              <a:spcBef>
                <a:spcPts val="0"/>
              </a:spcBef>
              <a:spcAft>
                <a:spcPts val="0"/>
              </a:spcAft>
              <a:buClr>
                <a:srgbClr val="000000"/>
              </a:buClr>
              <a:buSzPts val="1400"/>
              <a:buChar char="○"/>
            </a:pPr>
            <a:r>
              <a:rPr lang="en">
                <a:solidFill>
                  <a:srgbClr val="000000"/>
                </a:solidFill>
              </a:rPr>
              <a:t>No communication between command computer and RaspberryPi</a:t>
            </a:r>
            <a:endParaRPr>
              <a:solidFill>
                <a:srgbClr val="000000"/>
              </a:solidFill>
            </a:endParaRPr>
          </a:p>
          <a:p>
            <a:pPr indent="0" lvl="0" marL="0" rtl="0" algn="l">
              <a:lnSpc>
                <a:spcPct val="114000"/>
              </a:lnSpc>
              <a:spcBef>
                <a:spcPts val="0"/>
              </a:spcBef>
              <a:spcAft>
                <a:spcPts val="0"/>
              </a:spcAft>
              <a:buNone/>
            </a:pPr>
            <a:r>
              <a:t/>
            </a:r>
            <a:endParaRPr>
              <a:solidFill>
                <a:srgbClr val="000000"/>
              </a:solidFill>
            </a:endParaRPr>
          </a:p>
          <a:p>
            <a:pPr indent="-342900" lvl="0" marL="457200" rtl="0" algn="l">
              <a:lnSpc>
                <a:spcPct val="114000"/>
              </a:lnSpc>
              <a:spcBef>
                <a:spcPts val="0"/>
              </a:spcBef>
              <a:spcAft>
                <a:spcPts val="0"/>
              </a:spcAft>
              <a:buClr>
                <a:srgbClr val="000000"/>
              </a:buClr>
              <a:buSzPts val="1800"/>
              <a:buChar char="●"/>
            </a:pPr>
            <a:r>
              <a:rPr lang="en">
                <a:solidFill>
                  <a:srgbClr val="000000"/>
                </a:solidFill>
              </a:rPr>
              <a:t>Wifi Dongle Failure</a:t>
            </a:r>
            <a:endParaRPr>
              <a:solidFill>
                <a:srgbClr val="000000"/>
              </a:solidFill>
            </a:endParaRPr>
          </a:p>
          <a:p>
            <a:pPr indent="-317500" lvl="1" marL="914400" rtl="0" algn="l">
              <a:lnSpc>
                <a:spcPct val="114000"/>
              </a:lnSpc>
              <a:spcBef>
                <a:spcPts val="0"/>
              </a:spcBef>
              <a:spcAft>
                <a:spcPts val="0"/>
              </a:spcAft>
              <a:buClr>
                <a:srgbClr val="000000"/>
              </a:buClr>
              <a:buSzPts val="1400"/>
              <a:buChar char="○"/>
            </a:pPr>
            <a:r>
              <a:rPr lang="en">
                <a:solidFill>
                  <a:srgbClr val="000000"/>
                </a:solidFill>
              </a:rPr>
              <a:t>Driver errors caused delays in multi rover testing</a:t>
            </a:r>
            <a:endParaRPr>
              <a:solidFill>
                <a:srgbClr val="000000"/>
              </a:solidFill>
            </a:endParaRPr>
          </a:p>
          <a:p>
            <a:pPr indent="0" lvl="0" marL="0" rtl="0" algn="l">
              <a:spcBef>
                <a:spcPts val="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9" name="Shape 119"/>
        <p:cNvGrpSpPr/>
        <p:nvPr/>
      </p:nvGrpSpPr>
      <p:grpSpPr>
        <a:xfrm>
          <a:off x="0" y="0"/>
          <a:ext cx="0" cy="0"/>
          <a:chOff x="0" y="0"/>
          <a:chExt cx="0" cy="0"/>
        </a:xfrm>
      </p:grpSpPr>
      <p:sp>
        <p:nvSpPr>
          <p:cNvPr id="120" name="Google Shape;120;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Major Setbacks of Construction </a:t>
            </a:r>
            <a:endParaRPr/>
          </a:p>
        </p:txBody>
      </p:sp>
      <p:sp>
        <p:nvSpPr>
          <p:cNvPr id="121" name="Google Shape;121;p23"/>
          <p:cNvSpPr txBox="1"/>
          <p:nvPr>
            <p:ph idx="1" type="body"/>
          </p:nvPr>
        </p:nvSpPr>
        <p:spPr>
          <a:xfrm>
            <a:off x="1753050" y="1924000"/>
            <a:ext cx="5637900" cy="1809000"/>
          </a:xfrm>
          <a:prstGeom prst="rect">
            <a:avLst/>
          </a:prstGeom>
          <a:ln cap="flat" cmpd="sng" w="38100">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lnSpc>
                <a:spcPct val="114000"/>
              </a:lnSpc>
              <a:spcBef>
                <a:spcPts val="0"/>
              </a:spcBef>
              <a:spcAft>
                <a:spcPts val="0"/>
              </a:spcAft>
              <a:buClr>
                <a:srgbClr val="000000"/>
              </a:buClr>
              <a:buSzPts val="1800"/>
              <a:buChar char="●"/>
            </a:pPr>
            <a:r>
              <a:rPr lang="en">
                <a:solidFill>
                  <a:srgbClr val="000000"/>
                </a:solidFill>
              </a:rPr>
              <a:t>SD Port Failure</a:t>
            </a:r>
            <a:endParaRPr>
              <a:solidFill>
                <a:srgbClr val="000000"/>
              </a:solidFill>
            </a:endParaRPr>
          </a:p>
          <a:p>
            <a:pPr indent="-317500" lvl="1" marL="914400" rtl="0" algn="l">
              <a:lnSpc>
                <a:spcPct val="114000"/>
              </a:lnSpc>
              <a:spcBef>
                <a:spcPts val="0"/>
              </a:spcBef>
              <a:spcAft>
                <a:spcPts val="0"/>
              </a:spcAft>
              <a:buClr>
                <a:srgbClr val="000000"/>
              </a:buClr>
              <a:buSzPts val="1400"/>
              <a:buChar char="○"/>
            </a:pPr>
            <a:r>
              <a:rPr lang="en">
                <a:solidFill>
                  <a:srgbClr val="000000"/>
                </a:solidFill>
              </a:rPr>
              <a:t>A RaspberryPi SD Card slot was broken</a:t>
            </a:r>
            <a:endParaRPr>
              <a:solidFill>
                <a:srgbClr val="000000"/>
              </a:solidFill>
            </a:endParaRPr>
          </a:p>
          <a:p>
            <a:pPr indent="0" lvl="0" marL="0" rtl="0" algn="l">
              <a:lnSpc>
                <a:spcPct val="114000"/>
              </a:lnSpc>
              <a:spcBef>
                <a:spcPts val="0"/>
              </a:spcBef>
              <a:spcAft>
                <a:spcPts val="0"/>
              </a:spcAft>
              <a:buNone/>
            </a:pPr>
            <a:r>
              <a:t/>
            </a:r>
            <a:endParaRPr>
              <a:solidFill>
                <a:srgbClr val="000000"/>
              </a:solidFill>
            </a:endParaRPr>
          </a:p>
          <a:p>
            <a:pPr indent="-342900" lvl="0" marL="457200" rtl="0" algn="l">
              <a:lnSpc>
                <a:spcPct val="114000"/>
              </a:lnSpc>
              <a:spcBef>
                <a:spcPts val="0"/>
              </a:spcBef>
              <a:spcAft>
                <a:spcPts val="0"/>
              </a:spcAft>
              <a:buClr>
                <a:srgbClr val="000000"/>
              </a:buClr>
              <a:buSzPts val="1800"/>
              <a:buChar char="●"/>
            </a:pPr>
            <a:r>
              <a:rPr lang="en">
                <a:solidFill>
                  <a:srgbClr val="000000"/>
                </a:solidFill>
              </a:rPr>
              <a:t>Calibration Failure</a:t>
            </a:r>
            <a:endParaRPr>
              <a:solidFill>
                <a:srgbClr val="000000"/>
              </a:solidFill>
            </a:endParaRPr>
          </a:p>
          <a:p>
            <a:pPr indent="-317500" lvl="1" marL="914400" rtl="0" algn="l">
              <a:lnSpc>
                <a:spcPct val="114000"/>
              </a:lnSpc>
              <a:spcBef>
                <a:spcPts val="0"/>
              </a:spcBef>
              <a:spcAft>
                <a:spcPts val="0"/>
              </a:spcAft>
              <a:buClr>
                <a:srgbClr val="000000"/>
              </a:buClr>
              <a:buSzPts val="1400"/>
              <a:buChar char="○"/>
            </a:pPr>
            <a:r>
              <a:rPr lang="en">
                <a:solidFill>
                  <a:srgbClr val="000000"/>
                </a:solidFill>
              </a:rPr>
              <a:t>Connecting to GPS satellites fully and orienting correctly</a:t>
            </a:r>
            <a:endParaRPr>
              <a:solidFill>
                <a:srgbClr val="000000"/>
              </a:solidFill>
            </a:endParaRPr>
          </a:p>
          <a:p>
            <a:pPr indent="0" lvl="0" marL="0" rtl="0" algn="l">
              <a:spcBef>
                <a:spcPts val="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5" name="Shape 125"/>
        <p:cNvGrpSpPr/>
        <p:nvPr/>
      </p:nvGrpSpPr>
      <p:grpSpPr>
        <a:xfrm>
          <a:off x="0" y="0"/>
          <a:ext cx="0" cy="0"/>
          <a:chOff x="0" y="0"/>
          <a:chExt cx="0" cy="0"/>
        </a:xfrm>
      </p:grpSpPr>
      <p:sp>
        <p:nvSpPr>
          <p:cNvPr id="126" name="Google Shape;126;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Design Characterization</a:t>
            </a:r>
            <a:endParaRPr/>
          </a:p>
        </p:txBody>
      </p:sp>
      <p:sp>
        <p:nvSpPr>
          <p:cNvPr id="127" name="Google Shape;127;p24"/>
          <p:cNvSpPr txBox="1"/>
          <p:nvPr>
            <p:ph idx="1" type="body"/>
          </p:nvPr>
        </p:nvSpPr>
        <p:spPr>
          <a:xfrm>
            <a:off x="1924200" y="1152475"/>
            <a:ext cx="5295600" cy="3697500"/>
          </a:xfrm>
          <a:prstGeom prst="rect">
            <a:avLst/>
          </a:prstGeom>
          <a:ln cap="flat" cmpd="sng" w="38100">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rPr>
              <a:t>Software</a:t>
            </a:r>
            <a:r>
              <a:rPr lang="en">
                <a:solidFill>
                  <a:srgbClr val="000000"/>
                </a:solidFill>
              </a:rPr>
              <a:t>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Backend, Frontend, Flight Control Firmware</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rPr b="1" lang="en">
                <a:solidFill>
                  <a:srgbClr val="000000"/>
                </a:solidFill>
              </a:rPr>
              <a:t>Digital Components</a:t>
            </a:r>
            <a:r>
              <a:rPr lang="en">
                <a:solidFill>
                  <a:srgbClr val="000000"/>
                </a:solidFill>
              </a:rPr>
              <a:t>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Computers &amp; Control Systems</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rPr b="1" lang="en">
                <a:solidFill>
                  <a:srgbClr val="000000"/>
                </a:solidFill>
              </a:rPr>
              <a:t>Power Supplies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Electrical &amp; Mechanical</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rPr b="1" lang="en">
                <a:solidFill>
                  <a:srgbClr val="000000"/>
                </a:solidFill>
              </a:rPr>
              <a:t>Mechanical Parts</a:t>
            </a:r>
            <a:r>
              <a:rPr lang="en">
                <a:solidFill>
                  <a:srgbClr val="000000"/>
                </a:solidFill>
              </a:rPr>
              <a:t>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Chassis, Housings, Fasteners</a:t>
            </a:r>
            <a:endParaRPr>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1" name="Shape 131"/>
        <p:cNvGrpSpPr/>
        <p:nvPr/>
      </p:nvGrpSpPr>
      <p:grpSpPr>
        <a:xfrm>
          <a:off x="0" y="0"/>
          <a:ext cx="0" cy="0"/>
          <a:chOff x="0" y="0"/>
          <a:chExt cx="0" cy="0"/>
        </a:xfrm>
      </p:grpSpPr>
      <p:sp>
        <p:nvSpPr>
          <p:cNvPr id="132" name="Google Shape;132;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Software - Backend Server</a:t>
            </a:r>
            <a:endParaRPr/>
          </a:p>
        </p:txBody>
      </p:sp>
      <p:sp>
        <p:nvSpPr>
          <p:cNvPr id="133" name="Google Shape;133;p25"/>
          <p:cNvSpPr txBox="1"/>
          <p:nvPr>
            <p:ph idx="1" type="body"/>
          </p:nvPr>
        </p:nvSpPr>
        <p:spPr>
          <a:xfrm>
            <a:off x="311700" y="1705175"/>
            <a:ext cx="3742800" cy="1965900"/>
          </a:xfrm>
          <a:prstGeom prst="rect">
            <a:avLst/>
          </a:prstGeom>
          <a:ln cap="flat" cmpd="sng" w="38100">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Starts UDP Server</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Handles client messages</a:t>
            </a:r>
            <a:endParaRPr>
              <a:solidFill>
                <a:srgbClr val="000000"/>
              </a:solidFill>
            </a:endParaRPr>
          </a:p>
          <a:p>
            <a:pPr indent="0" lvl="0" marL="0" rtl="0" algn="l">
              <a:spcBef>
                <a:spcPts val="1600"/>
              </a:spcBef>
              <a:spcAft>
                <a:spcPts val="0"/>
              </a:spcAft>
              <a:buNone/>
            </a:pPr>
            <a:r>
              <a:t/>
            </a:r>
            <a:endParaRPr>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Generates a user interface</a:t>
            </a:r>
            <a:endParaRPr>
              <a:solidFill>
                <a:srgbClr val="000000"/>
              </a:solidFill>
            </a:endParaRPr>
          </a:p>
          <a:p>
            <a:pPr indent="0" lvl="0" marL="457200" rtl="0" algn="l">
              <a:spcBef>
                <a:spcPts val="1600"/>
              </a:spcBef>
              <a:spcAft>
                <a:spcPts val="1600"/>
              </a:spcAft>
              <a:buNone/>
            </a:pPr>
            <a:r>
              <a:t/>
            </a:r>
            <a:endParaRPr/>
          </a:p>
        </p:txBody>
      </p:sp>
      <p:pic>
        <p:nvPicPr>
          <p:cNvPr descr="https://lh5.googleusercontent.com/zd46G6c5HaNb39hEw3J6Xp9XBCsOaFEHVcKG9nBgrM90VuWEBF67wslUSJ6EH8oZhT4vhuCpG-O7RmKoFKNPKBFgk5YaaLPM-9ViYSouUSWXuXpFQKqLNohWDeaVNJIOpEqSttlp" id="134" name="Google Shape;134;p25"/>
          <p:cNvPicPr preferRelativeResize="0"/>
          <p:nvPr/>
        </p:nvPicPr>
        <p:blipFill rotWithShape="1">
          <a:blip r:embed="rId4">
            <a:alphaModFix/>
          </a:blip>
          <a:srcRect b="0" l="0" r="43390" t="0"/>
          <a:stretch/>
        </p:blipFill>
        <p:spPr>
          <a:xfrm>
            <a:off x="4303625" y="1017725"/>
            <a:ext cx="4166950" cy="3594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8" name="Shape 138"/>
        <p:cNvGrpSpPr/>
        <p:nvPr/>
      </p:nvGrpSpPr>
      <p:grpSpPr>
        <a:xfrm>
          <a:off x="0" y="0"/>
          <a:ext cx="0" cy="0"/>
          <a:chOff x="0" y="0"/>
          <a:chExt cx="0" cy="0"/>
        </a:xfrm>
      </p:grpSpPr>
      <p:pic>
        <p:nvPicPr>
          <p:cNvPr id="139" name="Google Shape;139;p26"/>
          <p:cNvPicPr preferRelativeResize="0"/>
          <p:nvPr/>
        </p:nvPicPr>
        <p:blipFill>
          <a:blip r:embed="rId4">
            <a:alphaModFix/>
          </a:blip>
          <a:stretch>
            <a:fillRect/>
          </a:stretch>
        </p:blipFill>
        <p:spPr>
          <a:xfrm>
            <a:off x="1430463" y="245126"/>
            <a:ext cx="6283074" cy="4653250"/>
          </a:xfrm>
          <a:prstGeom prst="rect">
            <a:avLst/>
          </a:prstGeom>
          <a:noFill/>
          <a:ln cap="flat" cmpd="sng" w="38100">
            <a:solidFill>
              <a:srgbClr val="6AA84F"/>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p27"/>
          <p:cNvSpPr txBox="1"/>
          <p:nvPr>
            <p:ph type="title"/>
          </p:nvPr>
        </p:nvSpPr>
        <p:spPr>
          <a:xfrm>
            <a:off x="354400" y="393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Software - Frontend Client</a:t>
            </a:r>
            <a:endParaRPr/>
          </a:p>
        </p:txBody>
      </p:sp>
      <p:sp>
        <p:nvSpPr>
          <p:cNvPr id="145" name="Google Shape;145;p27"/>
          <p:cNvSpPr txBox="1"/>
          <p:nvPr>
            <p:ph idx="1" type="body"/>
          </p:nvPr>
        </p:nvSpPr>
        <p:spPr>
          <a:xfrm>
            <a:off x="354400" y="1819500"/>
            <a:ext cx="4102500" cy="2117100"/>
          </a:xfrm>
          <a:prstGeom prst="rect">
            <a:avLst/>
          </a:prstGeom>
          <a:ln cap="flat" cmpd="sng" w="38100">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Sends and </a:t>
            </a:r>
            <a:r>
              <a:rPr lang="en">
                <a:solidFill>
                  <a:srgbClr val="000000"/>
                </a:solidFill>
              </a:rPr>
              <a:t>receives messages over Wi-Fi</a:t>
            </a:r>
            <a:endParaRPr>
              <a:solidFill>
                <a:srgbClr val="000000"/>
              </a:solidFill>
            </a:endParaRPr>
          </a:p>
          <a:p>
            <a:pPr indent="0" lvl="0" marL="457200" rtl="0" algn="l">
              <a:spcBef>
                <a:spcPts val="1600"/>
              </a:spcBef>
              <a:spcAft>
                <a:spcPts val="0"/>
              </a:spcAft>
              <a:buNone/>
            </a:pPr>
            <a:r>
              <a:t/>
            </a:r>
            <a:endParaRPr>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Controls the flight controller and receives parameters </a:t>
            </a:r>
            <a:endParaRPr>
              <a:solidFill>
                <a:srgbClr val="000000"/>
              </a:solidFill>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pic>
        <p:nvPicPr>
          <p:cNvPr descr="https://lh5.googleusercontent.com/zd46G6c5HaNb39hEw3J6Xp9XBCsOaFEHVcKG9nBgrM90VuWEBF67wslUSJ6EH8oZhT4vhuCpG-O7RmKoFKNPKBFgk5YaaLPM-9ViYSouUSWXuXpFQKqLNohWDeaVNJIOpEqSttlp" id="146" name="Google Shape;146;p27"/>
          <p:cNvPicPr preferRelativeResize="0"/>
          <p:nvPr/>
        </p:nvPicPr>
        <p:blipFill rotWithShape="1">
          <a:blip r:embed="rId4">
            <a:alphaModFix/>
          </a:blip>
          <a:srcRect b="1429" l="59525" r="-537" t="-1430"/>
          <a:stretch/>
        </p:blipFill>
        <p:spPr>
          <a:xfrm>
            <a:off x="4823500" y="264500"/>
            <a:ext cx="4008801" cy="4485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0" name="Shape 150"/>
        <p:cNvGrpSpPr/>
        <p:nvPr/>
      </p:nvGrpSpPr>
      <p:grpSpPr>
        <a:xfrm>
          <a:off x="0" y="0"/>
          <a:ext cx="0" cy="0"/>
          <a:chOff x="0" y="0"/>
          <a:chExt cx="0" cy="0"/>
        </a:xfrm>
      </p:grpSpPr>
      <p:sp>
        <p:nvSpPr>
          <p:cNvPr id="151" name="Google Shape;151;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Digital Components of Swarm System</a:t>
            </a:r>
            <a:endParaRPr/>
          </a:p>
        </p:txBody>
      </p:sp>
      <p:sp>
        <p:nvSpPr>
          <p:cNvPr id="152" name="Google Shape;152;p28"/>
          <p:cNvSpPr txBox="1"/>
          <p:nvPr>
            <p:ph idx="1" type="body"/>
          </p:nvPr>
        </p:nvSpPr>
        <p:spPr>
          <a:xfrm>
            <a:off x="311700" y="1152475"/>
            <a:ext cx="3886500" cy="2288400"/>
          </a:xfrm>
          <a:prstGeom prst="rect">
            <a:avLst/>
          </a:prstGeom>
          <a:ln cap="flat" cmpd="sng" w="38100">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3DR GPS Module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Pixhawk</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Sabertooth Motor Controller</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RaspberryPi (Wi-Fi equipped)</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Command Computer</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Linksys Router</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IEEE 802.11n (Range: ~270 yards)</a:t>
            </a:r>
            <a:endParaRPr>
              <a:solidFill>
                <a:srgbClr val="000000"/>
              </a:solidFill>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pic>
        <p:nvPicPr>
          <p:cNvPr id="153" name="Google Shape;153;p28"/>
          <p:cNvPicPr preferRelativeResize="0"/>
          <p:nvPr/>
        </p:nvPicPr>
        <p:blipFill>
          <a:blip r:embed="rId4">
            <a:alphaModFix/>
          </a:blip>
          <a:stretch>
            <a:fillRect/>
          </a:stretch>
        </p:blipFill>
        <p:spPr>
          <a:xfrm>
            <a:off x="6499375" y="1017713"/>
            <a:ext cx="2183415" cy="3820976"/>
          </a:xfrm>
          <a:prstGeom prst="rect">
            <a:avLst/>
          </a:prstGeom>
          <a:noFill/>
          <a:ln>
            <a:noFill/>
          </a:ln>
        </p:spPr>
      </p:pic>
      <p:pic>
        <p:nvPicPr>
          <p:cNvPr id="154" name="Google Shape;154;p28"/>
          <p:cNvPicPr preferRelativeResize="0"/>
          <p:nvPr/>
        </p:nvPicPr>
        <p:blipFill>
          <a:blip r:embed="rId5">
            <a:alphaModFix/>
          </a:blip>
          <a:stretch>
            <a:fillRect/>
          </a:stretch>
        </p:blipFill>
        <p:spPr>
          <a:xfrm>
            <a:off x="4392338" y="3156302"/>
            <a:ext cx="1912850" cy="1912850"/>
          </a:xfrm>
          <a:prstGeom prst="rect">
            <a:avLst/>
          </a:prstGeom>
          <a:noFill/>
          <a:ln>
            <a:noFill/>
          </a:ln>
        </p:spPr>
      </p:pic>
      <p:pic>
        <p:nvPicPr>
          <p:cNvPr id="155" name="Google Shape;155;p28"/>
          <p:cNvPicPr preferRelativeResize="0"/>
          <p:nvPr/>
        </p:nvPicPr>
        <p:blipFill>
          <a:blip r:embed="rId6">
            <a:alphaModFix/>
          </a:blip>
          <a:stretch>
            <a:fillRect/>
          </a:stretch>
        </p:blipFill>
        <p:spPr>
          <a:xfrm>
            <a:off x="2687625" y="3850800"/>
            <a:ext cx="1510550" cy="852250"/>
          </a:xfrm>
          <a:prstGeom prst="rect">
            <a:avLst/>
          </a:prstGeom>
          <a:noFill/>
          <a:ln>
            <a:noFill/>
          </a:ln>
        </p:spPr>
      </p:pic>
      <p:sp>
        <p:nvSpPr>
          <p:cNvPr id="156" name="Google Shape;156;p28"/>
          <p:cNvSpPr/>
          <p:nvPr/>
        </p:nvSpPr>
        <p:spPr>
          <a:xfrm>
            <a:off x="7361200" y="1246050"/>
            <a:ext cx="623100" cy="536700"/>
          </a:xfrm>
          <a:prstGeom prst="roundRect">
            <a:avLst>
              <a:gd fmla="val 16667" name="adj"/>
            </a:avLst>
          </a:prstGeom>
          <a:no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8"/>
          <p:cNvSpPr/>
          <p:nvPr/>
        </p:nvSpPr>
        <p:spPr>
          <a:xfrm>
            <a:off x="7370800" y="1782750"/>
            <a:ext cx="594300" cy="881100"/>
          </a:xfrm>
          <a:prstGeom prst="roundRect">
            <a:avLst>
              <a:gd fmla="val 16667" name="adj"/>
            </a:avLst>
          </a:prstGeom>
          <a:no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8"/>
          <p:cNvSpPr/>
          <p:nvPr/>
        </p:nvSpPr>
        <p:spPr>
          <a:xfrm>
            <a:off x="7169388" y="2711775"/>
            <a:ext cx="920100" cy="795600"/>
          </a:xfrm>
          <a:prstGeom prst="roundRect">
            <a:avLst>
              <a:gd fmla="val 16667" name="adj"/>
            </a:avLst>
          </a:prstGeom>
          <a:no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8"/>
          <p:cNvSpPr/>
          <p:nvPr/>
        </p:nvSpPr>
        <p:spPr>
          <a:xfrm>
            <a:off x="7111838" y="3555300"/>
            <a:ext cx="958500" cy="651900"/>
          </a:xfrm>
          <a:prstGeom prst="roundRect">
            <a:avLst>
              <a:gd fmla="val 16667" name="adj"/>
            </a:avLst>
          </a:prstGeom>
          <a:no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5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5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58"/>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5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3" name="Shape 163"/>
        <p:cNvGrpSpPr/>
        <p:nvPr/>
      </p:nvGrpSpPr>
      <p:grpSpPr>
        <a:xfrm>
          <a:off x="0" y="0"/>
          <a:ext cx="0" cy="0"/>
          <a:chOff x="0" y="0"/>
          <a:chExt cx="0" cy="0"/>
        </a:xfrm>
      </p:grpSpPr>
      <p:sp>
        <p:nvSpPr>
          <p:cNvPr id="164" name="Google Shape;164;p29"/>
          <p:cNvSpPr txBox="1"/>
          <p:nvPr>
            <p:ph type="title"/>
          </p:nvPr>
        </p:nvSpPr>
        <p:spPr>
          <a:xfrm>
            <a:off x="311700" y="445025"/>
            <a:ext cx="5919600" cy="572700"/>
          </a:xfrm>
          <a:prstGeom prst="rect">
            <a:avLst/>
          </a:prstGeom>
          <a:ln cap="flat" cmpd="sng" w="38100">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Schematic of Digital Communication </a:t>
            </a:r>
            <a:endParaRPr/>
          </a:p>
        </p:txBody>
      </p:sp>
      <p:pic>
        <p:nvPicPr>
          <p:cNvPr descr="https://lh4.googleusercontent.com/_rsWQNnMCeSKsegwPjHOgtU1lkQjKWYAj9g9LhIhqRy_4juZ7c88D1a6mzt3rm0EIreYYZLY40s-kBoa4aMba7q1MMD-hjqJaKfT7KrbrN8uIIqkg-rlRJ3bfhxonOpVGm_CaHg0" id="165" name="Google Shape;165;p29"/>
          <p:cNvPicPr preferRelativeResize="0"/>
          <p:nvPr/>
        </p:nvPicPr>
        <p:blipFill rotWithShape="1">
          <a:blip r:embed="rId4">
            <a:alphaModFix/>
          </a:blip>
          <a:srcRect b="85412" l="0" r="0" t="0"/>
          <a:stretch/>
        </p:blipFill>
        <p:spPr>
          <a:xfrm>
            <a:off x="2394096" y="1142900"/>
            <a:ext cx="1811530" cy="809249"/>
          </a:xfrm>
          <a:prstGeom prst="rect">
            <a:avLst/>
          </a:prstGeom>
          <a:noFill/>
          <a:ln>
            <a:noFill/>
          </a:ln>
        </p:spPr>
      </p:pic>
      <p:sp>
        <p:nvSpPr>
          <p:cNvPr id="166" name="Google Shape;166;p29"/>
          <p:cNvSpPr/>
          <p:nvPr/>
        </p:nvSpPr>
        <p:spPr>
          <a:xfrm rot="5400000">
            <a:off x="3212475" y="1931600"/>
            <a:ext cx="628500" cy="669600"/>
          </a:xfrm>
          <a:prstGeom prst="bentUpArrow">
            <a:avLst>
              <a:gd fmla="val 35278" name="adj1"/>
              <a:gd fmla="val 25000" name="adj2"/>
              <a:gd fmla="val 25000" name="adj3"/>
            </a:avLst>
          </a:prstGeom>
          <a:solidFill>
            <a:srgbClr val="FFF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https://lh4.googleusercontent.com/_rsWQNnMCeSKsegwPjHOgtU1lkQjKWYAj9g9LhIhqRy_4juZ7c88D1a6mzt3rm0EIreYYZLY40s-kBoa4aMba7q1MMD-hjqJaKfT7KrbrN8uIIqkg-rlRJ3bfhxonOpVGm_CaHg0" id="167" name="Google Shape;167;p29"/>
          <p:cNvPicPr preferRelativeResize="0"/>
          <p:nvPr/>
        </p:nvPicPr>
        <p:blipFill rotWithShape="1">
          <a:blip r:embed="rId4">
            <a:alphaModFix/>
          </a:blip>
          <a:srcRect b="50503" l="12894" r="13962" t="32569"/>
          <a:stretch/>
        </p:blipFill>
        <p:spPr>
          <a:xfrm>
            <a:off x="3861525" y="2163525"/>
            <a:ext cx="1228075" cy="870400"/>
          </a:xfrm>
          <a:prstGeom prst="rect">
            <a:avLst/>
          </a:prstGeom>
          <a:noFill/>
          <a:ln>
            <a:noFill/>
          </a:ln>
        </p:spPr>
      </p:pic>
      <p:pic>
        <p:nvPicPr>
          <p:cNvPr descr="https://lh4.googleusercontent.com/_rsWQNnMCeSKsegwPjHOgtU1lkQjKWYAj9g9LhIhqRy_4juZ7c88D1a6mzt3rm0EIreYYZLY40s-kBoa4aMba7q1MMD-hjqJaKfT7KrbrN8uIIqkg-rlRJ3bfhxonOpVGm_CaHg0" id="168" name="Google Shape;168;p29"/>
          <p:cNvPicPr preferRelativeResize="0"/>
          <p:nvPr/>
        </p:nvPicPr>
        <p:blipFill rotWithShape="1">
          <a:blip r:embed="rId4">
            <a:alphaModFix/>
          </a:blip>
          <a:srcRect b="22063" l="14913" r="12019" t="63348"/>
          <a:stretch/>
        </p:blipFill>
        <p:spPr>
          <a:xfrm>
            <a:off x="5003325" y="3224031"/>
            <a:ext cx="1228075" cy="750869"/>
          </a:xfrm>
          <a:prstGeom prst="rect">
            <a:avLst/>
          </a:prstGeom>
          <a:noFill/>
          <a:ln>
            <a:noFill/>
          </a:ln>
        </p:spPr>
      </p:pic>
      <p:pic>
        <p:nvPicPr>
          <p:cNvPr descr="https://lh4.googleusercontent.com/_rsWQNnMCeSKsegwPjHOgtU1lkQjKWYAj9g9LhIhqRy_4juZ7c88D1a6mzt3rm0EIreYYZLY40s-kBoa4aMba7q1MMD-hjqJaKfT7KrbrN8uIIqkg-rlRJ3bfhxonOpVGm_CaHg0" id="169" name="Google Shape;169;p29"/>
          <p:cNvPicPr preferRelativeResize="0"/>
          <p:nvPr/>
        </p:nvPicPr>
        <p:blipFill rotWithShape="1">
          <a:blip r:embed="rId4">
            <a:alphaModFix/>
          </a:blip>
          <a:srcRect b="0" l="21332" r="21492" t="88020"/>
          <a:stretch/>
        </p:blipFill>
        <p:spPr>
          <a:xfrm>
            <a:off x="6123800" y="4216900"/>
            <a:ext cx="892575" cy="572700"/>
          </a:xfrm>
          <a:prstGeom prst="rect">
            <a:avLst/>
          </a:prstGeom>
          <a:noFill/>
          <a:ln>
            <a:noFill/>
          </a:ln>
        </p:spPr>
      </p:pic>
      <p:sp>
        <p:nvSpPr>
          <p:cNvPr id="170" name="Google Shape;170;p29"/>
          <p:cNvSpPr/>
          <p:nvPr/>
        </p:nvSpPr>
        <p:spPr>
          <a:xfrm rot="5400000">
            <a:off x="5489000" y="3968600"/>
            <a:ext cx="628500" cy="641100"/>
          </a:xfrm>
          <a:prstGeom prst="bentUpArrow">
            <a:avLst>
              <a:gd fmla="val 33528" name="adj1"/>
              <a:gd fmla="val 25000" name="adj2"/>
              <a:gd fmla="val 25000" name="adj3"/>
            </a:avLst>
          </a:prstGeom>
          <a:solidFill>
            <a:srgbClr val="FFF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1" name="Google Shape;171;p29"/>
          <p:cNvPicPr preferRelativeResize="0"/>
          <p:nvPr/>
        </p:nvPicPr>
        <p:blipFill>
          <a:blip r:embed="rId5">
            <a:alphaModFix/>
          </a:blip>
          <a:stretch>
            <a:fillRect/>
          </a:stretch>
        </p:blipFill>
        <p:spPr>
          <a:xfrm>
            <a:off x="897928" y="1075399"/>
            <a:ext cx="1330850" cy="1330850"/>
          </a:xfrm>
          <a:prstGeom prst="rect">
            <a:avLst/>
          </a:prstGeom>
          <a:noFill/>
          <a:ln>
            <a:noFill/>
          </a:ln>
        </p:spPr>
      </p:pic>
      <p:pic>
        <p:nvPicPr>
          <p:cNvPr id="172" name="Google Shape;172;p29"/>
          <p:cNvPicPr preferRelativeResize="0"/>
          <p:nvPr/>
        </p:nvPicPr>
        <p:blipFill>
          <a:blip r:embed="rId6">
            <a:alphaModFix/>
          </a:blip>
          <a:stretch>
            <a:fillRect/>
          </a:stretch>
        </p:blipFill>
        <p:spPr>
          <a:xfrm>
            <a:off x="1843183" y="2609895"/>
            <a:ext cx="1330842" cy="750875"/>
          </a:xfrm>
          <a:prstGeom prst="rect">
            <a:avLst/>
          </a:prstGeom>
          <a:noFill/>
          <a:ln>
            <a:noFill/>
          </a:ln>
        </p:spPr>
      </p:pic>
      <p:pic>
        <p:nvPicPr>
          <p:cNvPr id="173" name="Google Shape;173;p29"/>
          <p:cNvPicPr preferRelativeResize="0"/>
          <p:nvPr/>
        </p:nvPicPr>
        <p:blipFill>
          <a:blip r:embed="rId7">
            <a:alphaModFix/>
          </a:blip>
          <a:stretch>
            <a:fillRect/>
          </a:stretch>
        </p:blipFill>
        <p:spPr>
          <a:xfrm>
            <a:off x="5204850" y="1327996"/>
            <a:ext cx="1811524" cy="1191980"/>
          </a:xfrm>
          <a:prstGeom prst="rect">
            <a:avLst/>
          </a:prstGeom>
          <a:noFill/>
          <a:ln>
            <a:noFill/>
          </a:ln>
        </p:spPr>
      </p:pic>
      <p:pic>
        <p:nvPicPr>
          <p:cNvPr id="174" name="Google Shape;174;p29"/>
          <p:cNvPicPr preferRelativeResize="0"/>
          <p:nvPr/>
        </p:nvPicPr>
        <p:blipFill rotWithShape="1">
          <a:blip r:embed="rId8">
            <a:alphaModFix/>
          </a:blip>
          <a:srcRect b="0" l="20528" r="19637" t="0"/>
          <a:stretch/>
        </p:blipFill>
        <p:spPr>
          <a:xfrm>
            <a:off x="6281850" y="2656725"/>
            <a:ext cx="827450" cy="1382900"/>
          </a:xfrm>
          <a:prstGeom prst="rect">
            <a:avLst/>
          </a:prstGeom>
          <a:noFill/>
          <a:ln>
            <a:noFill/>
          </a:ln>
        </p:spPr>
      </p:pic>
      <p:pic>
        <p:nvPicPr>
          <p:cNvPr id="175" name="Google Shape;175;p29"/>
          <p:cNvPicPr preferRelativeResize="0"/>
          <p:nvPr/>
        </p:nvPicPr>
        <p:blipFill>
          <a:blip r:embed="rId9">
            <a:alphaModFix/>
          </a:blip>
          <a:stretch>
            <a:fillRect/>
          </a:stretch>
        </p:blipFill>
        <p:spPr>
          <a:xfrm>
            <a:off x="3489345" y="3480533"/>
            <a:ext cx="1330850" cy="813542"/>
          </a:xfrm>
          <a:prstGeom prst="rect">
            <a:avLst/>
          </a:prstGeom>
          <a:noFill/>
          <a:ln>
            <a:noFill/>
          </a:ln>
        </p:spPr>
      </p:pic>
      <p:pic>
        <p:nvPicPr>
          <p:cNvPr id="176" name="Google Shape;176;p29"/>
          <p:cNvPicPr preferRelativeResize="0"/>
          <p:nvPr/>
        </p:nvPicPr>
        <p:blipFill>
          <a:blip r:embed="rId10">
            <a:alphaModFix/>
          </a:blip>
          <a:stretch>
            <a:fillRect/>
          </a:stretch>
        </p:blipFill>
        <p:spPr>
          <a:xfrm>
            <a:off x="7267350" y="3746175"/>
            <a:ext cx="1330850" cy="1330850"/>
          </a:xfrm>
          <a:prstGeom prst="rect">
            <a:avLst/>
          </a:prstGeom>
          <a:noFill/>
          <a:ln>
            <a:noFill/>
          </a:ln>
        </p:spPr>
      </p:pic>
      <p:sp>
        <p:nvSpPr>
          <p:cNvPr id="177" name="Google Shape;177;p29"/>
          <p:cNvSpPr/>
          <p:nvPr/>
        </p:nvSpPr>
        <p:spPr>
          <a:xfrm rot="5400000">
            <a:off x="4377525" y="3036625"/>
            <a:ext cx="628500" cy="623100"/>
          </a:xfrm>
          <a:prstGeom prst="bentUpArrow">
            <a:avLst>
              <a:gd fmla="val 33528" name="adj1"/>
              <a:gd fmla="val 25000" name="adj2"/>
              <a:gd fmla="val 25000" name="adj3"/>
            </a:avLst>
          </a:prstGeom>
          <a:solidFill>
            <a:srgbClr val="FFF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9"/>
          <p:cNvSpPr/>
          <p:nvPr/>
        </p:nvSpPr>
        <p:spPr>
          <a:xfrm>
            <a:off x="4273900" y="3635475"/>
            <a:ext cx="546300" cy="110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2" name="Shape 182"/>
        <p:cNvGrpSpPr/>
        <p:nvPr/>
      </p:nvGrpSpPr>
      <p:grpSpPr>
        <a:xfrm>
          <a:off x="0" y="0"/>
          <a:ext cx="0" cy="0"/>
          <a:chOff x="0" y="0"/>
          <a:chExt cx="0" cy="0"/>
        </a:xfrm>
      </p:grpSpPr>
      <p:pic>
        <p:nvPicPr>
          <p:cNvPr descr="https://lh4.googleusercontent.com/15TyDXFiL1rE-6wJf8YK9MwIUH_bf-pK3WADEmfe74sBGI4_P5hkjpbTvf3CWr4LjyoEQUjLX4OPKyCxL_HaL5fk_lSRHGGcRMIGwJaDkJDju21inH8YAhCLd2zhlP3qTwT7oDj-" id="183" name="Google Shape;183;p30"/>
          <p:cNvPicPr preferRelativeResize="0"/>
          <p:nvPr/>
        </p:nvPicPr>
        <p:blipFill>
          <a:blip r:embed="rId4">
            <a:alphaModFix/>
          </a:blip>
          <a:stretch>
            <a:fillRect/>
          </a:stretch>
        </p:blipFill>
        <p:spPr>
          <a:xfrm>
            <a:off x="4320300" y="-12"/>
            <a:ext cx="4823695" cy="5186974"/>
          </a:xfrm>
          <a:prstGeom prst="rect">
            <a:avLst/>
          </a:prstGeom>
          <a:noFill/>
          <a:ln>
            <a:noFill/>
          </a:ln>
        </p:spPr>
      </p:pic>
      <p:sp>
        <p:nvSpPr>
          <p:cNvPr id="184" name="Google Shape;184;p30"/>
          <p:cNvSpPr txBox="1"/>
          <p:nvPr>
            <p:ph type="title"/>
          </p:nvPr>
        </p:nvSpPr>
        <p:spPr>
          <a:xfrm>
            <a:off x="292550" y="435425"/>
            <a:ext cx="3704400" cy="572700"/>
          </a:xfrm>
          <a:prstGeom prst="rect">
            <a:avLst/>
          </a:prstGeom>
          <a:ln cap="flat" cmpd="sng" w="38100">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Rover Wiring Diagram </a:t>
            </a:r>
            <a:endParaRPr/>
          </a:p>
        </p:txBody>
      </p:sp>
      <p:pic>
        <p:nvPicPr>
          <p:cNvPr descr="https://lh4.googleusercontent.com/15TyDXFiL1rE-6wJf8YK9MwIUH_bf-pK3WADEmfe74sBGI4_P5hkjpbTvf3CWr4LjyoEQUjLX4OPKyCxL_HaL5fk_lSRHGGcRMIGwJaDkJDju21inH8YAhCLd2zhlP3qTwT7oDj-" id="185" name="Google Shape;185;p30"/>
          <p:cNvPicPr preferRelativeResize="0"/>
          <p:nvPr/>
        </p:nvPicPr>
        <p:blipFill>
          <a:blip r:embed="rId4">
            <a:alphaModFix/>
          </a:blip>
          <a:stretch>
            <a:fillRect/>
          </a:stretch>
        </p:blipFill>
        <p:spPr>
          <a:xfrm>
            <a:off x="1957688" y="-1"/>
            <a:ext cx="5228632" cy="56223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8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9" name="Shape 189"/>
        <p:cNvGrpSpPr/>
        <p:nvPr/>
      </p:nvGrpSpPr>
      <p:grpSpPr>
        <a:xfrm>
          <a:off x="0" y="0"/>
          <a:ext cx="0" cy="0"/>
          <a:chOff x="0" y="0"/>
          <a:chExt cx="0" cy="0"/>
        </a:xfrm>
      </p:grpSpPr>
      <p:sp>
        <p:nvSpPr>
          <p:cNvPr id="190" name="Google Shape;190;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Power Supplies of Rovers </a:t>
            </a:r>
            <a:endParaRPr/>
          </a:p>
        </p:txBody>
      </p:sp>
      <p:pic>
        <p:nvPicPr>
          <p:cNvPr id="191" name="Google Shape;191;p31"/>
          <p:cNvPicPr preferRelativeResize="0"/>
          <p:nvPr/>
        </p:nvPicPr>
        <p:blipFill rotWithShape="1">
          <a:blip r:embed="rId4">
            <a:alphaModFix/>
          </a:blip>
          <a:srcRect b="10390" l="8816" r="9929" t="9436"/>
          <a:stretch/>
        </p:blipFill>
        <p:spPr>
          <a:xfrm>
            <a:off x="2867325" y="1610400"/>
            <a:ext cx="6132875" cy="3025550"/>
          </a:xfrm>
          <a:prstGeom prst="rect">
            <a:avLst/>
          </a:prstGeom>
          <a:noFill/>
          <a:ln>
            <a:noFill/>
          </a:ln>
        </p:spPr>
      </p:pic>
      <p:sp>
        <p:nvSpPr>
          <p:cNvPr id="192" name="Google Shape;192;p31"/>
          <p:cNvSpPr txBox="1"/>
          <p:nvPr>
            <p:ph idx="1" type="body"/>
          </p:nvPr>
        </p:nvSpPr>
        <p:spPr>
          <a:xfrm>
            <a:off x="251675" y="1152475"/>
            <a:ext cx="2548500" cy="2221500"/>
          </a:xfrm>
          <a:prstGeom prst="rect">
            <a:avLst/>
          </a:prstGeom>
          <a:ln cap="flat" cmpd="sng" w="38100">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a:solidFill>
                  <a:schemeClr val="dk1"/>
                </a:solidFill>
              </a:rPr>
              <a:t>Pololu DC Gearmotor</a:t>
            </a:r>
            <a:endParaRPr>
              <a:solidFill>
                <a:schemeClr val="dk1"/>
              </a:solidFill>
            </a:endParaRPr>
          </a:p>
          <a:p>
            <a:pPr indent="-317500" lvl="0" marL="457200" rtl="0" algn="l">
              <a:lnSpc>
                <a:spcPct val="114000"/>
              </a:lnSpc>
              <a:spcBef>
                <a:spcPts val="0"/>
              </a:spcBef>
              <a:spcAft>
                <a:spcPts val="0"/>
              </a:spcAft>
              <a:buClr>
                <a:schemeClr val="dk1"/>
              </a:buClr>
              <a:buSzPts val="1400"/>
              <a:buChar char="●"/>
            </a:pPr>
            <a:r>
              <a:rPr lang="en" sz="1200">
                <a:solidFill>
                  <a:schemeClr val="dk1"/>
                </a:solidFill>
              </a:rPr>
              <a:t>6 brushed DC motors </a:t>
            </a:r>
            <a:endParaRPr sz="1200">
              <a:solidFill>
                <a:schemeClr val="dk1"/>
              </a:solidFill>
            </a:endParaRPr>
          </a:p>
          <a:p>
            <a:pPr indent="-317500" lvl="0" marL="457200" rtl="0" algn="l">
              <a:lnSpc>
                <a:spcPct val="114000"/>
              </a:lnSpc>
              <a:spcBef>
                <a:spcPts val="0"/>
              </a:spcBef>
              <a:spcAft>
                <a:spcPts val="0"/>
              </a:spcAft>
              <a:buClr>
                <a:schemeClr val="dk1"/>
              </a:buClr>
              <a:buSzPts val="1400"/>
              <a:buChar char="●"/>
            </a:pPr>
            <a:r>
              <a:rPr lang="en" sz="1200">
                <a:solidFill>
                  <a:schemeClr val="dk1"/>
                </a:solidFill>
              </a:rPr>
              <a:t>75:1 metal spur gearbox </a:t>
            </a:r>
            <a:endParaRPr sz="1200">
              <a:solidFill>
                <a:schemeClr val="dk1"/>
              </a:solidFill>
            </a:endParaRPr>
          </a:p>
          <a:p>
            <a:pPr indent="-304800" lvl="0" marL="457200" rtl="0" algn="l">
              <a:lnSpc>
                <a:spcPct val="114000"/>
              </a:lnSpc>
              <a:spcBef>
                <a:spcPts val="0"/>
              </a:spcBef>
              <a:spcAft>
                <a:spcPts val="0"/>
              </a:spcAft>
              <a:buClr>
                <a:schemeClr val="dk1"/>
              </a:buClr>
              <a:buSzPts val="1200"/>
              <a:buChar char="●"/>
            </a:pPr>
            <a:r>
              <a:rPr lang="en" sz="1200">
                <a:solidFill>
                  <a:schemeClr val="dk1"/>
                </a:solidFill>
              </a:rPr>
              <a:t>4mm driveshaft</a:t>
            </a:r>
            <a:endParaRPr sz="1200">
              <a:solidFill>
                <a:schemeClr val="dk1"/>
              </a:solidFill>
            </a:endParaRPr>
          </a:p>
          <a:p>
            <a:pPr indent="0" lvl="0" marL="0" rtl="0" algn="l">
              <a:lnSpc>
                <a:spcPct val="114000"/>
              </a:lnSpc>
              <a:spcBef>
                <a:spcPts val="0"/>
              </a:spcBef>
              <a:spcAft>
                <a:spcPts val="0"/>
              </a:spcAft>
              <a:buNone/>
            </a:pPr>
            <a:r>
              <a:t/>
            </a:r>
            <a:endParaRPr sz="1300">
              <a:solidFill>
                <a:schemeClr val="dk1"/>
              </a:solidFill>
            </a:endParaRPr>
          </a:p>
          <a:p>
            <a:pPr indent="0" lvl="0" marL="0" rtl="0" algn="l">
              <a:lnSpc>
                <a:spcPct val="114000"/>
              </a:lnSpc>
              <a:spcBef>
                <a:spcPts val="0"/>
              </a:spcBef>
              <a:spcAft>
                <a:spcPts val="0"/>
              </a:spcAft>
              <a:buNone/>
            </a:pPr>
            <a:r>
              <a:rPr lang="en">
                <a:solidFill>
                  <a:schemeClr val="dk1"/>
                </a:solidFill>
              </a:rPr>
              <a:t>Yowoo 5200mAh Li-Po</a:t>
            </a:r>
            <a:endParaRPr>
              <a:solidFill>
                <a:schemeClr val="dk1"/>
              </a:solidFill>
            </a:endParaRPr>
          </a:p>
          <a:p>
            <a:pPr indent="-304800" lvl="0" marL="457200" rtl="0" algn="l">
              <a:lnSpc>
                <a:spcPct val="114000"/>
              </a:lnSpc>
              <a:spcBef>
                <a:spcPts val="0"/>
              </a:spcBef>
              <a:spcAft>
                <a:spcPts val="0"/>
              </a:spcAft>
              <a:buClr>
                <a:schemeClr val="dk1"/>
              </a:buClr>
              <a:buSzPts val="1200"/>
              <a:buChar char="●"/>
            </a:pPr>
            <a:r>
              <a:rPr lang="en" sz="1200">
                <a:solidFill>
                  <a:schemeClr val="dk1"/>
                </a:solidFill>
              </a:rPr>
              <a:t>7.4V 2C lithium polymer</a:t>
            </a:r>
            <a:endParaRPr sz="1200">
              <a:solidFill>
                <a:schemeClr val="dk1"/>
              </a:solidFill>
            </a:endParaRPr>
          </a:p>
          <a:p>
            <a:pPr indent="-304800" lvl="0" marL="457200" rtl="0" algn="l">
              <a:lnSpc>
                <a:spcPct val="114000"/>
              </a:lnSpc>
              <a:spcBef>
                <a:spcPts val="0"/>
              </a:spcBef>
              <a:spcAft>
                <a:spcPts val="0"/>
              </a:spcAft>
              <a:buClr>
                <a:schemeClr val="dk1"/>
              </a:buClr>
              <a:buSzPts val="1200"/>
              <a:buChar char="●"/>
            </a:pPr>
            <a:r>
              <a:rPr lang="en" sz="1200">
                <a:solidFill>
                  <a:schemeClr val="dk1"/>
                </a:solidFill>
              </a:rPr>
              <a:t>connected in parallel</a:t>
            </a:r>
            <a:endParaRPr sz="1200">
              <a:solidFill>
                <a:schemeClr val="dk1"/>
              </a:solidFill>
            </a:endParaRPr>
          </a:p>
          <a:p>
            <a:pPr indent="0" lvl="0" marL="0" rtl="0" algn="l">
              <a:spcBef>
                <a:spcPts val="0"/>
              </a:spcBef>
              <a:spcAft>
                <a:spcPts val="0"/>
              </a:spcAft>
              <a:buNone/>
            </a:pPr>
            <a:r>
              <a:t/>
            </a:r>
            <a:endParaRPr i="1" sz="1300">
              <a:solidFill>
                <a:schemeClr val="dk1"/>
              </a:solidFill>
              <a:latin typeface="Calibri"/>
              <a:ea typeface="Calibri"/>
              <a:cs typeface="Calibri"/>
              <a:sym typeface="Calibri"/>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sp>
        <p:nvSpPr>
          <p:cNvPr id="193" name="Google Shape;193;p31"/>
          <p:cNvSpPr/>
          <p:nvPr/>
        </p:nvSpPr>
        <p:spPr>
          <a:xfrm rot="5400000">
            <a:off x="3354725" y="1322850"/>
            <a:ext cx="373800" cy="201300"/>
          </a:xfrm>
          <a:prstGeom prst="rightArrow">
            <a:avLst>
              <a:gd fmla="val 50000" name="adj1"/>
              <a:gd fmla="val 50000" name="adj2"/>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1"/>
          <p:cNvSpPr/>
          <p:nvPr/>
        </p:nvSpPr>
        <p:spPr>
          <a:xfrm rot="5400000">
            <a:off x="5746863" y="1322850"/>
            <a:ext cx="373800" cy="201300"/>
          </a:xfrm>
          <a:prstGeom prst="rightArrow">
            <a:avLst>
              <a:gd fmla="val 50000" name="adj1"/>
              <a:gd fmla="val 50000" name="adj2"/>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1"/>
          <p:cNvSpPr/>
          <p:nvPr/>
        </p:nvSpPr>
        <p:spPr>
          <a:xfrm rot="5400000">
            <a:off x="8139013" y="1322850"/>
            <a:ext cx="373800" cy="201300"/>
          </a:xfrm>
          <a:prstGeom prst="rightArrow">
            <a:avLst>
              <a:gd fmla="val 50000" name="adj1"/>
              <a:gd fmla="val 50000" name="adj2"/>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1"/>
          <p:cNvSpPr/>
          <p:nvPr/>
        </p:nvSpPr>
        <p:spPr>
          <a:xfrm rot="-5400000">
            <a:off x="3354713" y="4722200"/>
            <a:ext cx="373800" cy="201300"/>
          </a:xfrm>
          <a:prstGeom prst="rightArrow">
            <a:avLst>
              <a:gd fmla="val 50000" name="adj1"/>
              <a:gd fmla="val 50000" name="adj2"/>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1"/>
          <p:cNvSpPr/>
          <p:nvPr/>
        </p:nvSpPr>
        <p:spPr>
          <a:xfrm rot="-5400000">
            <a:off x="5746850" y="4722200"/>
            <a:ext cx="373800" cy="201300"/>
          </a:xfrm>
          <a:prstGeom prst="rightArrow">
            <a:avLst>
              <a:gd fmla="val 50000" name="adj1"/>
              <a:gd fmla="val 50000" name="adj2"/>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1"/>
          <p:cNvSpPr/>
          <p:nvPr/>
        </p:nvSpPr>
        <p:spPr>
          <a:xfrm rot="-5400000">
            <a:off x="8138963" y="4722200"/>
            <a:ext cx="373800" cy="201300"/>
          </a:xfrm>
          <a:prstGeom prst="rightArrow">
            <a:avLst>
              <a:gd fmla="val 50000" name="adj1"/>
              <a:gd fmla="val 50000" name="adj2"/>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1"/>
          <p:cNvSpPr/>
          <p:nvPr/>
        </p:nvSpPr>
        <p:spPr>
          <a:xfrm rot="5400000">
            <a:off x="4386875" y="1583700"/>
            <a:ext cx="895500" cy="201300"/>
          </a:xfrm>
          <a:prstGeom prst="rightArrow">
            <a:avLst>
              <a:gd fmla="val 50000" name="adj1"/>
              <a:gd fmla="val 50000" name="adj2"/>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1"/>
          <p:cNvSpPr/>
          <p:nvPr/>
        </p:nvSpPr>
        <p:spPr>
          <a:xfrm rot="5400000">
            <a:off x="6791725" y="1583700"/>
            <a:ext cx="895500" cy="201300"/>
          </a:xfrm>
          <a:prstGeom prst="rightArrow">
            <a:avLst>
              <a:gd fmla="val 50000" name="adj1"/>
              <a:gd fmla="val 50000" name="adj2"/>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93"/>
                                        </p:tgtEl>
                                        <p:attrNameLst>
                                          <p:attrName>style.visibility</p:attrName>
                                        </p:attrNameLst>
                                      </p:cBhvr>
                                      <p:to>
                                        <p:strVal val="visible"/>
                                      </p:to>
                                    </p:set>
                                    <p:anim calcmode="lin" valueType="num">
                                      <p:cBhvr additive="base">
                                        <p:cTn dur="200"/>
                                        <p:tgtEl>
                                          <p:spTgt spid="19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94"/>
                                        </p:tgtEl>
                                        <p:attrNameLst>
                                          <p:attrName>style.visibility</p:attrName>
                                        </p:attrNameLst>
                                      </p:cBhvr>
                                      <p:to>
                                        <p:strVal val="visible"/>
                                      </p:to>
                                    </p:set>
                                    <p:anim calcmode="lin" valueType="num">
                                      <p:cBhvr additive="base">
                                        <p:cTn dur="200"/>
                                        <p:tgtEl>
                                          <p:spTgt spid="19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95"/>
                                        </p:tgtEl>
                                        <p:attrNameLst>
                                          <p:attrName>style.visibility</p:attrName>
                                        </p:attrNameLst>
                                      </p:cBhvr>
                                      <p:to>
                                        <p:strVal val="visible"/>
                                      </p:to>
                                    </p:set>
                                    <p:anim calcmode="lin" valueType="num">
                                      <p:cBhvr additive="base">
                                        <p:cTn dur="200"/>
                                        <p:tgtEl>
                                          <p:spTgt spid="19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96"/>
                                        </p:tgtEl>
                                        <p:attrNameLst>
                                          <p:attrName>style.visibility</p:attrName>
                                        </p:attrNameLst>
                                      </p:cBhvr>
                                      <p:to>
                                        <p:strVal val="visible"/>
                                      </p:to>
                                    </p:set>
                                    <p:anim calcmode="lin" valueType="num">
                                      <p:cBhvr additive="base">
                                        <p:cTn dur="200"/>
                                        <p:tgtEl>
                                          <p:spTgt spid="19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97"/>
                                        </p:tgtEl>
                                        <p:attrNameLst>
                                          <p:attrName>style.visibility</p:attrName>
                                        </p:attrNameLst>
                                      </p:cBhvr>
                                      <p:to>
                                        <p:strVal val="visible"/>
                                      </p:to>
                                    </p:set>
                                    <p:anim calcmode="lin" valueType="num">
                                      <p:cBhvr additive="base">
                                        <p:cTn dur="200"/>
                                        <p:tgtEl>
                                          <p:spTgt spid="19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98"/>
                                        </p:tgtEl>
                                        <p:attrNameLst>
                                          <p:attrName>style.visibility</p:attrName>
                                        </p:attrNameLst>
                                      </p:cBhvr>
                                      <p:to>
                                        <p:strVal val="visible"/>
                                      </p:to>
                                    </p:set>
                                    <p:anim calcmode="lin" valueType="num">
                                      <p:cBhvr additive="base">
                                        <p:cTn dur="200"/>
                                        <p:tgtEl>
                                          <p:spTgt spid="19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9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9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9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9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9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9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200"/>
                                        <p:tgtEl>
                                          <p:spTgt spid="200"/>
                                        </p:tgtEl>
                                      </p:cBhvr>
                                    </p:animEffect>
                                  </p:childTnLst>
                                </p:cTn>
                              </p:par>
                              <p:par>
                                <p:cTn fill="hold" nodeType="with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200"/>
                                        <p:tgtEl>
                                          <p:spTgt spid="1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Presentation Outline</a:t>
            </a:r>
            <a:endParaRPr/>
          </a:p>
        </p:txBody>
      </p:sp>
      <p:sp>
        <p:nvSpPr>
          <p:cNvPr id="61" name="Google Shape;61;p14"/>
          <p:cNvSpPr txBox="1"/>
          <p:nvPr/>
        </p:nvSpPr>
        <p:spPr>
          <a:xfrm>
            <a:off x="3033450" y="1477500"/>
            <a:ext cx="1897800" cy="460200"/>
          </a:xfrm>
          <a:prstGeom prst="rect">
            <a:avLst/>
          </a:prstGeom>
          <a:noFill/>
          <a:ln cap="flat" cmpd="sng" w="38100">
            <a:solidFill>
              <a:srgbClr val="3D85C6"/>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AutoNum type="arabicPeriod"/>
            </a:pPr>
            <a:r>
              <a:rPr lang="en" sz="1800">
                <a:solidFill>
                  <a:schemeClr val="dk1"/>
                </a:solidFill>
              </a:rPr>
              <a:t>Introduction</a:t>
            </a:r>
            <a:endParaRPr/>
          </a:p>
        </p:txBody>
      </p:sp>
      <p:sp>
        <p:nvSpPr>
          <p:cNvPr id="62" name="Google Shape;62;p14"/>
          <p:cNvSpPr txBox="1"/>
          <p:nvPr/>
        </p:nvSpPr>
        <p:spPr>
          <a:xfrm>
            <a:off x="1395750" y="2099550"/>
            <a:ext cx="3535500" cy="460200"/>
          </a:xfrm>
          <a:prstGeom prst="rect">
            <a:avLst/>
          </a:prstGeom>
          <a:noFill/>
          <a:ln cap="flat" cmpd="sng" w="38100">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dk1"/>
                </a:solidFill>
              </a:rPr>
              <a:t>2.	</a:t>
            </a:r>
            <a:r>
              <a:rPr lang="en" sz="1800">
                <a:solidFill>
                  <a:schemeClr val="dk1"/>
                </a:solidFill>
              </a:rPr>
              <a:t>Final Design &amp; Construction</a:t>
            </a:r>
            <a:endParaRPr/>
          </a:p>
        </p:txBody>
      </p:sp>
      <p:sp>
        <p:nvSpPr>
          <p:cNvPr id="63" name="Google Shape;63;p14"/>
          <p:cNvSpPr txBox="1"/>
          <p:nvPr/>
        </p:nvSpPr>
        <p:spPr>
          <a:xfrm>
            <a:off x="3033450" y="2721600"/>
            <a:ext cx="3335700" cy="460200"/>
          </a:xfrm>
          <a:prstGeom prst="rect">
            <a:avLst/>
          </a:prstGeom>
          <a:noFill/>
          <a:ln cap="flat" cmpd="sng" w="38100">
            <a:solidFill>
              <a:srgbClr val="E69138"/>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dk1"/>
                </a:solidFill>
              </a:rPr>
              <a:t>3.	</a:t>
            </a:r>
            <a:r>
              <a:rPr lang="en" sz="1800">
                <a:solidFill>
                  <a:schemeClr val="dk1"/>
                </a:solidFill>
              </a:rPr>
              <a:t>Checks, Tests, &amp; Results</a:t>
            </a:r>
            <a:endParaRPr/>
          </a:p>
        </p:txBody>
      </p:sp>
      <p:sp>
        <p:nvSpPr>
          <p:cNvPr id="64" name="Google Shape;64;p14"/>
          <p:cNvSpPr txBox="1"/>
          <p:nvPr/>
        </p:nvSpPr>
        <p:spPr>
          <a:xfrm>
            <a:off x="790650" y="3343650"/>
            <a:ext cx="4140600" cy="460200"/>
          </a:xfrm>
          <a:prstGeom prst="rect">
            <a:avLst/>
          </a:prstGeom>
          <a:noFill/>
          <a:ln cap="flat" cmpd="sng" w="38100">
            <a:solidFill>
              <a:srgbClr val="674EA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dk1"/>
                </a:solidFill>
              </a:rPr>
              <a:t>4.	</a:t>
            </a:r>
            <a:r>
              <a:rPr lang="en" sz="1800">
                <a:solidFill>
                  <a:schemeClr val="dk1"/>
                </a:solidFill>
              </a:rPr>
              <a:t>Safety &amp; Sustainability Discussion</a:t>
            </a:r>
            <a:endParaRPr/>
          </a:p>
        </p:txBody>
      </p:sp>
      <p:sp>
        <p:nvSpPr>
          <p:cNvPr id="65" name="Google Shape;65;p14"/>
          <p:cNvSpPr txBox="1"/>
          <p:nvPr/>
        </p:nvSpPr>
        <p:spPr>
          <a:xfrm>
            <a:off x="3033450" y="3965700"/>
            <a:ext cx="5319900" cy="460200"/>
          </a:xfrm>
          <a:prstGeom prst="rect">
            <a:avLst/>
          </a:prstGeom>
          <a:noFill/>
          <a:ln cap="flat" cmpd="sng" w="38100">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dk1"/>
                </a:solidFill>
              </a:rPr>
              <a:t>5.	</a:t>
            </a:r>
            <a:r>
              <a:rPr lang="en" sz="1800">
                <a:solidFill>
                  <a:schemeClr val="dk1"/>
                </a:solidFill>
              </a:rPr>
              <a:t>Conclusions, Critiques, &amp; Recommendations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4" name="Shape 204"/>
        <p:cNvGrpSpPr/>
        <p:nvPr/>
      </p:nvGrpSpPr>
      <p:grpSpPr>
        <a:xfrm>
          <a:off x="0" y="0"/>
          <a:ext cx="0" cy="0"/>
          <a:chOff x="0" y="0"/>
          <a:chExt cx="0" cy="0"/>
        </a:xfrm>
      </p:grpSpPr>
      <p:pic>
        <p:nvPicPr>
          <p:cNvPr id="205" name="Google Shape;205;p32"/>
          <p:cNvPicPr preferRelativeResize="0"/>
          <p:nvPr/>
        </p:nvPicPr>
        <p:blipFill rotWithShape="1">
          <a:blip r:embed="rId4">
            <a:alphaModFix/>
          </a:blip>
          <a:srcRect b="3699" l="13368" r="10156" t="5408"/>
          <a:stretch/>
        </p:blipFill>
        <p:spPr>
          <a:xfrm>
            <a:off x="5183425" y="740325"/>
            <a:ext cx="4080201" cy="3064875"/>
          </a:xfrm>
          <a:prstGeom prst="rect">
            <a:avLst/>
          </a:prstGeom>
          <a:noFill/>
          <a:ln>
            <a:noFill/>
          </a:ln>
        </p:spPr>
      </p:pic>
      <p:sp>
        <p:nvSpPr>
          <p:cNvPr id="206" name="Google Shape;206;p32"/>
          <p:cNvSpPr txBox="1"/>
          <p:nvPr>
            <p:ph type="title"/>
          </p:nvPr>
        </p:nvSpPr>
        <p:spPr>
          <a:xfrm>
            <a:off x="311700" y="311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Mechanical Components of Rovers</a:t>
            </a:r>
            <a:endParaRPr/>
          </a:p>
        </p:txBody>
      </p:sp>
      <p:sp>
        <p:nvSpPr>
          <p:cNvPr id="207" name="Google Shape;207;p32"/>
          <p:cNvSpPr txBox="1"/>
          <p:nvPr>
            <p:ph idx="1" type="body"/>
          </p:nvPr>
        </p:nvSpPr>
        <p:spPr>
          <a:xfrm>
            <a:off x="789150" y="1095000"/>
            <a:ext cx="3749100" cy="2076300"/>
          </a:xfrm>
          <a:prstGeom prst="rect">
            <a:avLst/>
          </a:prstGeom>
          <a:ln cap="flat" cmpd="sng" w="38100">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Wild Thumper 6WD Chassis</a:t>
            </a:r>
            <a:endParaRPr>
              <a:solidFill>
                <a:srgbClr val="000000"/>
              </a:solidFill>
            </a:endParaRPr>
          </a:p>
          <a:p>
            <a:pPr indent="-304800" lvl="0" marL="457200" rtl="0" algn="l">
              <a:spcBef>
                <a:spcPts val="0"/>
              </a:spcBef>
              <a:spcAft>
                <a:spcPts val="0"/>
              </a:spcAft>
              <a:buClr>
                <a:srgbClr val="000000"/>
              </a:buClr>
              <a:buSzPts val="1200"/>
              <a:buChar char="●"/>
            </a:pPr>
            <a:r>
              <a:rPr lang="en" sz="1200">
                <a:solidFill>
                  <a:srgbClr val="000000"/>
                </a:solidFill>
              </a:rPr>
              <a:t>Daigu Electronics ©️</a:t>
            </a:r>
            <a:endParaRPr sz="1200">
              <a:solidFill>
                <a:srgbClr val="000000"/>
              </a:solidFill>
            </a:endParaRPr>
          </a:p>
          <a:p>
            <a:pPr indent="0" lvl="0" marL="0" rtl="0" algn="l">
              <a:spcBef>
                <a:spcPts val="0"/>
              </a:spcBef>
              <a:spcAft>
                <a:spcPts val="0"/>
              </a:spcAft>
              <a:buNone/>
            </a:pPr>
            <a:r>
              <a:t/>
            </a:r>
            <a:endParaRPr sz="1300">
              <a:solidFill>
                <a:srgbClr val="000000"/>
              </a:solidFill>
            </a:endParaRPr>
          </a:p>
          <a:p>
            <a:pPr indent="0" lvl="0" marL="0" rtl="0" algn="l">
              <a:spcBef>
                <a:spcPts val="0"/>
              </a:spcBef>
              <a:spcAft>
                <a:spcPts val="0"/>
              </a:spcAft>
              <a:buNone/>
            </a:pPr>
            <a:r>
              <a:rPr lang="en">
                <a:solidFill>
                  <a:srgbClr val="000000"/>
                </a:solidFill>
              </a:rPr>
              <a:t>M4 hex fasteners and locking nuts</a:t>
            </a:r>
            <a:endParaRPr>
              <a:solidFill>
                <a:srgbClr val="000000"/>
              </a:solidFill>
            </a:endParaRPr>
          </a:p>
          <a:p>
            <a:pPr indent="0" lvl="0" marL="0" rtl="0" algn="l">
              <a:spcBef>
                <a:spcPts val="0"/>
              </a:spcBef>
              <a:spcAft>
                <a:spcPts val="0"/>
              </a:spcAft>
              <a:buNone/>
            </a:pPr>
            <a:r>
              <a:t/>
            </a:r>
            <a:endParaRPr sz="1300">
              <a:solidFill>
                <a:srgbClr val="000000"/>
              </a:solidFill>
            </a:endParaRPr>
          </a:p>
          <a:p>
            <a:pPr indent="0" lvl="0" marL="0" rtl="0" algn="l">
              <a:spcBef>
                <a:spcPts val="0"/>
              </a:spcBef>
              <a:spcAft>
                <a:spcPts val="0"/>
              </a:spcAft>
              <a:buNone/>
            </a:pPr>
            <a:r>
              <a:rPr lang="en">
                <a:solidFill>
                  <a:srgbClr val="000000"/>
                </a:solidFill>
              </a:rPr>
              <a:t>3D-printed </a:t>
            </a:r>
            <a:r>
              <a:rPr lang="en">
                <a:solidFill>
                  <a:srgbClr val="000000"/>
                </a:solidFill>
              </a:rPr>
              <a:t>Auxiliary Housings</a:t>
            </a:r>
            <a:endParaRPr>
              <a:solidFill>
                <a:srgbClr val="000000"/>
              </a:solidFill>
            </a:endParaRPr>
          </a:p>
          <a:p>
            <a:pPr indent="-304800" lvl="0" marL="457200" rtl="0" algn="l">
              <a:spcBef>
                <a:spcPts val="0"/>
              </a:spcBef>
              <a:spcAft>
                <a:spcPts val="0"/>
              </a:spcAft>
              <a:buClr>
                <a:srgbClr val="000000"/>
              </a:buClr>
              <a:buSzPts val="1200"/>
              <a:buChar char="●"/>
            </a:pPr>
            <a:r>
              <a:rPr lang="en" sz="1200">
                <a:solidFill>
                  <a:srgbClr val="000000"/>
                </a:solidFill>
              </a:rPr>
              <a:t>secure external components to chassis</a:t>
            </a:r>
            <a:endParaRPr>
              <a:solidFill>
                <a:srgbClr val="000000"/>
              </a:solidFill>
            </a:endParaRPr>
          </a:p>
        </p:txBody>
      </p:sp>
      <p:pic>
        <p:nvPicPr>
          <p:cNvPr id="208" name="Google Shape;208;p32"/>
          <p:cNvPicPr preferRelativeResize="0"/>
          <p:nvPr/>
        </p:nvPicPr>
        <p:blipFill>
          <a:blip r:embed="rId5">
            <a:alphaModFix/>
          </a:blip>
          <a:stretch>
            <a:fillRect/>
          </a:stretch>
        </p:blipFill>
        <p:spPr>
          <a:xfrm>
            <a:off x="2123971" y="3245707"/>
            <a:ext cx="2128125" cy="1765344"/>
          </a:xfrm>
          <a:prstGeom prst="rect">
            <a:avLst/>
          </a:prstGeom>
          <a:noFill/>
          <a:ln>
            <a:noFill/>
          </a:ln>
        </p:spPr>
      </p:pic>
      <p:pic>
        <p:nvPicPr>
          <p:cNvPr id="209" name="Google Shape;209;p32"/>
          <p:cNvPicPr preferRelativeResize="0"/>
          <p:nvPr/>
        </p:nvPicPr>
        <p:blipFill>
          <a:blip r:embed="rId6">
            <a:alphaModFix/>
          </a:blip>
          <a:stretch>
            <a:fillRect/>
          </a:stretch>
        </p:blipFill>
        <p:spPr>
          <a:xfrm>
            <a:off x="4252088" y="3313963"/>
            <a:ext cx="2128113" cy="1628825"/>
          </a:xfrm>
          <a:prstGeom prst="rect">
            <a:avLst/>
          </a:prstGeom>
          <a:noFill/>
          <a:ln>
            <a:noFill/>
          </a:ln>
        </p:spPr>
      </p:pic>
      <p:pic>
        <p:nvPicPr>
          <p:cNvPr id="210" name="Google Shape;210;p32"/>
          <p:cNvPicPr preferRelativeResize="0"/>
          <p:nvPr/>
        </p:nvPicPr>
        <p:blipFill>
          <a:blip r:embed="rId7">
            <a:alphaModFix/>
          </a:blip>
          <a:stretch>
            <a:fillRect/>
          </a:stretch>
        </p:blipFill>
        <p:spPr>
          <a:xfrm>
            <a:off x="789150" y="3382225"/>
            <a:ext cx="1334825" cy="1628825"/>
          </a:xfrm>
          <a:prstGeom prst="rect">
            <a:avLst/>
          </a:prstGeom>
          <a:noFill/>
          <a:ln>
            <a:noFill/>
          </a:ln>
        </p:spPr>
      </p:pic>
      <p:sp>
        <p:nvSpPr>
          <p:cNvPr id="211" name="Google Shape;211;p32"/>
          <p:cNvSpPr txBox="1"/>
          <p:nvPr/>
        </p:nvSpPr>
        <p:spPr>
          <a:xfrm>
            <a:off x="958525" y="4828950"/>
            <a:ext cx="1073400" cy="1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GPS Module</a:t>
            </a:r>
            <a:r>
              <a:rPr lang="en" sz="1200"/>
              <a:t> </a:t>
            </a:r>
            <a:endParaRPr sz="1200"/>
          </a:p>
        </p:txBody>
      </p:sp>
      <p:sp>
        <p:nvSpPr>
          <p:cNvPr id="212" name="Google Shape;212;p32"/>
          <p:cNvSpPr txBox="1"/>
          <p:nvPr/>
        </p:nvSpPr>
        <p:spPr>
          <a:xfrm>
            <a:off x="2611225" y="4828950"/>
            <a:ext cx="1334700" cy="1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Sabertooth 2x25</a:t>
            </a:r>
            <a:r>
              <a:rPr lang="en" sz="1200"/>
              <a:t> </a:t>
            </a:r>
            <a:endParaRPr sz="1200"/>
          </a:p>
        </p:txBody>
      </p:sp>
      <p:sp>
        <p:nvSpPr>
          <p:cNvPr id="213" name="Google Shape;213;p32"/>
          <p:cNvSpPr txBox="1"/>
          <p:nvPr/>
        </p:nvSpPr>
        <p:spPr>
          <a:xfrm>
            <a:off x="4913562" y="4828950"/>
            <a:ext cx="805200" cy="1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Pixhawk </a:t>
            </a:r>
            <a:r>
              <a:rPr lang="en" sz="1200"/>
              <a:t> </a:t>
            </a:r>
            <a:endParaRPr sz="1200"/>
          </a:p>
        </p:txBody>
      </p:sp>
      <p:sp>
        <p:nvSpPr>
          <p:cNvPr id="214" name="Google Shape;214;p32"/>
          <p:cNvSpPr txBox="1"/>
          <p:nvPr/>
        </p:nvSpPr>
        <p:spPr>
          <a:xfrm>
            <a:off x="7265350" y="3790200"/>
            <a:ext cx="1696500" cy="24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t>Chassis Assembly </a:t>
            </a:r>
            <a:r>
              <a:rPr lang="en" sz="1200"/>
              <a:t>[3]</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8" name="Shape 218"/>
        <p:cNvGrpSpPr/>
        <p:nvPr/>
      </p:nvGrpSpPr>
      <p:grpSpPr>
        <a:xfrm>
          <a:off x="0" y="0"/>
          <a:ext cx="0" cy="0"/>
          <a:chOff x="0" y="0"/>
          <a:chExt cx="0" cy="0"/>
        </a:xfrm>
      </p:grpSpPr>
      <p:sp>
        <p:nvSpPr>
          <p:cNvPr id="219" name="Google Shape;219;p33"/>
          <p:cNvSpPr txBox="1"/>
          <p:nvPr>
            <p:ph type="title"/>
          </p:nvPr>
        </p:nvSpPr>
        <p:spPr>
          <a:xfrm>
            <a:off x="311700" y="454525"/>
            <a:ext cx="3733200" cy="572700"/>
          </a:xfrm>
          <a:prstGeom prst="rect">
            <a:avLst/>
          </a:prstGeom>
          <a:ln cap="flat" cmpd="sng" w="38100">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Final Rover Prototype</a:t>
            </a:r>
            <a:endParaRPr/>
          </a:p>
        </p:txBody>
      </p:sp>
      <p:sp>
        <p:nvSpPr>
          <p:cNvPr id="220" name="Google Shape;220;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1" name="Google Shape;221;p33"/>
          <p:cNvPicPr preferRelativeResize="0"/>
          <p:nvPr/>
        </p:nvPicPr>
        <p:blipFill rotWithShape="1">
          <a:blip r:embed="rId4">
            <a:alphaModFix/>
          </a:blip>
          <a:srcRect b="0" l="15873" r="20224" t="0"/>
          <a:stretch/>
        </p:blipFill>
        <p:spPr>
          <a:xfrm>
            <a:off x="152100" y="1152475"/>
            <a:ext cx="4232474" cy="3725876"/>
          </a:xfrm>
          <a:prstGeom prst="rect">
            <a:avLst/>
          </a:prstGeom>
          <a:noFill/>
          <a:ln>
            <a:noFill/>
          </a:ln>
        </p:spPr>
      </p:pic>
      <p:pic>
        <p:nvPicPr>
          <p:cNvPr id="222" name="Google Shape;222;p33"/>
          <p:cNvPicPr preferRelativeResize="0"/>
          <p:nvPr/>
        </p:nvPicPr>
        <p:blipFill rotWithShape="1">
          <a:blip r:embed="rId5">
            <a:alphaModFix/>
          </a:blip>
          <a:srcRect b="0" l="10370" r="14588" t="0"/>
          <a:stretch/>
        </p:blipFill>
        <p:spPr>
          <a:xfrm>
            <a:off x="4572000" y="1152475"/>
            <a:ext cx="4460251" cy="3343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6" name="Shape 226"/>
        <p:cNvGrpSpPr/>
        <p:nvPr/>
      </p:nvGrpSpPr>
      <p:grpSpPr>
        <a:xfrm>
          <a:off x="0" y="0"/>
          <a:ext cx="0" cy="0"/>
          <a:chOff x="0" y="0"/>
          <a:chExt cx="0" cy="0"/>
        </a:xfrm>
      </p:grpSpPr>
      <p:sp>
        <p:nvSpPr>
          <p:cNvPr id="227" name="Google Shape;227;p34"/>
          <p:cNvSpPr txBox="1"/>
          <p:nvPr>
            <p:ph type="title"/>
          </p:nvPr>
        </p:nvSpPr>
        <p:spPr>
          <a:xfrm>
            <a:off x="1380300" y="2178750"/>
            <a:ext cx="6383400" cy="786000"/>
          </a:xfrm>
          <a:prstGeom prst="rect">
            <a:avLst/>
          </a:prstGeom>
          <a:ln cap="flat" cmpd="sng" w="381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Checks, Tests, &amp; Results</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1" name="Shape 231"/>
        <p:cNvGrpSpPr/>
        <p:nvPr/>
      </p:nvGrpSpPr>
      <p:grpSpPr>
        <a:xfrm>
          <a:off x="0" y="0"/>
          <a:ext cx="0" cy="0"/>
          <a:chOff x="0" y="0"/>
          <a:chExt cx="0" cy="0"/>
        </a:xfrm>
      </p:grpSpPr>
      <p:sp>
        <p:nvSpPr>
          <p:cNvPr id="232" name="Google Shape;232;p35"/>
          <p:cNvSpPr txBox="1"/>
          <p:nvPr>
            <p:ph type="title"/>
          </p:nvPr>
        </p:nvSpPr>
        <p:spPr>
          <a:xfrm>
            <a:off x="311700" y="474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Equipment/Software Checks</a:t>
            </a:r>
            <a:endParaRPr/>
          </a:p>
        </p:txBody>
      </p:sp>
      <p:sp>
        <p:nvSpPr>
          <p:cNvPr id="233" name="Google Shape;233;p35"/>
          <p:cNvSpPr txBox="1"/>
          <p:nvPr>
            <p:ph idx="1" type="body"/>
          </p:nvPr>
        </p:nvSpPr>
        <p:spPr>
          <a:xfrm>
            <a:off x="311700" y="10474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graphicFrame>
        <p:nvGraphicFramePr>
          <p:cNvPr id="234" name="Google Shape;234;p35"/>
          <p:cNvGraphicFramePr/>
          <p:nvPr/>
        </p:nvGraphicFramePr>
        <p:xfrm>
          <a:off x="1603375" y="1123100"/>
          <a:ext cx="3000000" cy="3000000"/>
        </p:xfrm>
        <a:graphic>
          <a:graphicData uri="http://schemas.openxmlformats.org/drawingml/2006/table">
            <a:tbl>
              <a:tblPr bandRow="1" firstCol="1" firstRow="1">
                <a:noFill/>
                <a:tableStyleId>{879EFEE5-028F-41AB-934E-112D3E8B98E8}</a:tableStyleId>
              </a:tblPr>
              <a:tblGrid>
                <a:gridCol w="1917700"/>
                <a:gridCol w="4019550"/>
              </a:tblGrid>
              <a:tr h="228600">
                <a:tc>
                  <a:txBody>
                    <a:bodyPr/>
                    <a:lstStyle/>
                    <a:p>
                      <a:pPr indent="0" lvl="0" marL="0" rtl="0" algn="ctr">
                        <a:spcBef>
                          <a:spcPts val="0"/>
                        </a:spcBef>
                        <a:spcAft>
                          <a:spcPts val="600"/>
                        </a:spcAft>
                        <a:buNone/>
                      </a:pPr>
                      <a:r>
                        <a:rPr b="1" i="0" lang="en" sz="1200">
                          <a:latin typeface="Arial"/>
                          <a:ea typeface="Arial"/>
                          <a:cs typeface="Arial"/>
                          <a:sym typeface="Arial"/>
                        </a:rPr>
                        <a:t>Check</a:t>
                      </a:r>
                      <a:endParaRPr b="1" i="0" sz="1200">
                        <a:latin typeface="Arial"/>
                        <a:ea typeface="Arial"/>
                        <a:cs typeface="Arial"/>
                        <a:sym typeface="Arial"/>
                      </a:endParaRPr>
                    </a:p>
                  </a:txBody>
                  <a:tcPr marT="0" marB="0" marR="68575" marL="68575" anchor="ctr">
                    <a:lnL cap="flat" cmpd="sng" w="9525">
                      <a:solidFill>
                        <a:srgbClr val="E69138"/>
                      </a:solidFill>
                      <a:prstDash val="solid"/>
                      <a:round/>
                      <a:headEnd len="sm" w="sm" type="none"/>
                      <a:tailEnd len="sm" w="sm" type="none"/>
                    </a:lnL>
                    <a:lnR cap="flat" cmpd="sng" w="9525">
                      <a:solidFill>
                        <a:srgbClr val="E69138"/>
                      </a:solidFill>
                      <a:prstDash val="solid"/>
                      <a:round/>
                      <a:headEnd len="sm" w="sm" type="none"/>
                      <a:tailEnd len="sm" w="sm" type="none"/>
                    </a:lnR>
                    <a:lnT cap="flat" cmpd="sng" w="9525">
                      <a:solidFill>
                        <a:srgbClr val="E69138"/>
                      </a:solidFill>
                      <a:prstDash val="solid"/>
                      <a:round/>
                      <a:headEnd len="sm" w="sm" type="none"/>
                      <a:tailEnd len="sm" w="sm" type="none"/>
                    </a:lnT>
                    <a:lnB cap="flat" cmpd="sng" w="9525">
                      <a:solidFill>
                        <a:srgbClr val="E69138"/>
                      </a:solidFill>
                      <a:prstDash val="solid"/>
                      <a:round/>
                      <a:headEnd len="sm" w="sm" type="none"/>
                      <a:tailEnd len="sm" w="sm" type="none"/>
                    </a:lnB>
                  </a:tcPr>
                </a:tc>
                <a:tc>
                  <a:txBody>
                    <a:bodyPr/>
                    <a:lstStyle/>
                    <a:p>
                      <a:pPr indent="0" lvl="0" marL="0" rtl="0" algn="ctr">
                        <a:spcBef>
                          <a:spcPts val="0"/>
                        </a:spcBef>
                        <a:spcAft>
                          <a:spcPts val="600"/>
                        </a:spcAft>
                        <a:buNone/>
                      </a:pPr>
                      <a:r>
                        <a:rPr b="1" i="0" lang="en" sz="1200">
                          <a:latin typeface="Arial"/>
                          <a:ea typeface="Arial"/>
                          <a:cs typeface="Arial"/>
                          <a:sym typeface="Arial"/>
                        </a:rPr>
                        <a:t>Assessment (yes/no)</a:t>
                      </a:r>
                      <a:endParaRPr b="1" i="0" sz="1200">
                        <a:latin typeface="Arial"/>
                        <a:ea typeface="Arial"/>
                        <a:cs typeface="Arial"/>
                        <a:sym typeface="Arial"/>
                      </a:endParaRPr>
                    </a:p>
                  </a:txBody>
                  <a:tcPr marT="0" marB="0" marR="68575" marL="68575">
                    <a:lnL cap="flat" cmpd="sng" w="9525">
                      <a:solidFill>
                        <a:srgbClr val="E69138"/>
                      </a:solidFill>
                      <a:prstDash val="solid"/>
                      <a:round/>
                      <a:headEnd len="sm" w="sm" type="none"/>
                      <a:tailEnd len="sm" w="sm" type="none"/>
                    </a:lnL>
                    <a:lnR cap="flat" cmpd="sng" w="9525">
                      <a:solidFill>
                        <a:srgbClr val="E69138"/>
                      </a:solidFill>
                      <a:prstDash val="solid"/>
                      <a:round/>
                      <a:headEnd len="sm" w="sm" type="none"/>
                      <a:tailEnd len="sm" w="sm" type="none"/>
                    </a:lnR>
                    <a:lnT cap="flat" cmpd="sng" w="9525">
                      <a:solidFill>
                        <a:srgbClr val="E69138"/>
                      </a:solidFill>
                      <a:prstDash val="solid"/>
                      <a:round/>
                      <a:headEnd len="sm" w="sm" type="none"/>
                      <a:tailEnd len="sm" w="sm" type="none"/>
                    </a:lnT>
                    <a:lnB cap="flat" cmpd="sng" w="9525">
                      <a:solidFill>
                        <a:srgbClr val="E69138"/>
                      </a:solidFill>
                      <a:prstDash val="solid"/>
                      <a:round/>
                      <a:headEnd len="sm" w="sm" type="none"/>
                      <a:tailEnd len="sm" w="sm" type="none"/>
                    </a:lnB>
                  </a:tcPr>
                </a:tc>
              </a:tr>
              <a:tr h="342900">
                <a:tc>
                  <a:txBody>
                    <a:bodyPr/>
                    <a:lstStyle/>
                    <a:p>
                      <a:pPr indent="0" lvl="0" marL="0" rtl="0" algn="ctr">
                        <a:spcBef>
                          <a:spcPts val="0"/>
                        </a:spcBef>
                        <a:spcAft>
                          <a:spcPts val="600"/>
                        </a:spcAft>
                        <a:buNone/>
                      </a:pPr>
                      <a:r>
                        <a:rPr b="1" lang="en" sz="1200">
                          <a:latin typeface="Arial"/>
                          <a:ea typeface="Arial"/>
                          <a:cs typeface="Arial"/>
                          <a:sym typeface="Arial"/>
                        </a:rPr>
                        <a:t>Equipment Inventory</a:t>
                      </a:r>
                      <a:endParaRPr b="1" sz="1200">
                        <a:latin typeface="Arial"/>
                        <a:ea typeface="Arial"/>
                        <a:cs typeface="Arial"/>
                        <a:sym typeface="Arial"/>
                      </a:endParaRPr>
                    </a:p>
                  </a:txBody>
                  <a:tcPr marT="0" marB="0" marR="68575" marL="68575" anchor="ctr">
                    <a:lnL cap="flat" cmpd="sng" w="9525">
                      <a:solidFill>
                        <a:srgbClr val="E69138"/>
                      </a:solidFill>
                      <a:prstDash val="solid"/>
                      <a:round/>
                      <a:headEnd len="sm" w="sm" type="none"/>
                      <a:tailEnd len="sm" w="sm" type="none"/>
                    </a:lnL>
                    <a:lnR cap="flat" cmpd="sng" w="9525">
                      <a:solidFill>
                        <a:srgbClr val="E69138"/>
                      </a:solidFill>
                      <a:prstDash val="solid"/>
                      <a:round/>
                      <a:headEnd len="sm" w="sm" type="none"/>
                      <a:tailEnd len="sm" w="sm" type="none"/>
                    </a:lnR>
                    <a:lnT cap="flat" cmpd="sng" w="9525">
                      <a:solidFill>
                        <a:srgbClr val="E69138"/>
                      </a:solidFill>
                      <a:prstDash val="solid"/>
                      <a:round/>
                      <a:headEnd len="sm" w="sm" type="none"/>
                      <a:tailEnd len="sm" w="sm" type="none"/>
                    </a:lnT>
                    <a:lnB cap="flat" cmpd="sng" w="9525">
                      <a:solidFill>
                        <a:srgbClr val="E69138"/>
                      </a:solidFill>
                      <a:prstDash val="solid"/>
                      <a:round/>
                      <a:headEnd len="sm" w="sm" type="none"/>
                      <a:tailEnd len="sm" w="sm" type="none"/>
                    </a:lnB>
                  </a:tcPr>
                </a:tc>
                <a:tc>
                  <a:txBody>
                    <a:bodyPr/>
                    <a:lstStyle/>
                    <a:p>
                      <a:pPr indent="0" lvl="0" marL="0" rtl="0" algn="l">
                        <a:spcBef>
                          <a:spcPts val="0"/>
                        </a:spcBef>
                        <a:spcAft>
                          <a:spcPts val="600"/>
                        </a:spcAft>
                        <a:buNone/>
                      </a:pPr>
                      <a:r>
                        <a:rPr lang="en" sz="1200"/>
                        <a:t>All necessary equipment is attained for rover assembly and mission execution</a:t>
                      </a:r>
                      <a:endParaRPr sz="1200"/>
                    </a:p>
                  </a:txBody>
                  <a:tcPr marT="0" marB="0" marR="68575" marL="68575">
                    <a:lnL cap="flat" cmpd="sng" w="9525">
                      <a:solidFill>
                        <a:srgbClr val="E69138"/>
                      </a:solidFill>
                      <a:prstDash val="solid"/>
                      <a:round/>
                      <a:headEnd len="sm" w="sm" type="none"/>
                      <a:tailEnd len="sm" w="sm" type="none"/>
                    </a:lnL>
                    <a:lnR cap="flat" cmpd="sng" w="9525">
                      <a:solidFill>
                        <a:srgbClr val="E69138"/>
                      </a:solidFill>
                      <a:prstDash val="solid"/>
                      <a:round/>
                      <a:headEnd len="sm" w="sm" type="none"/>
                      <a:tailEnd len="sm" w="sm" type="none"/>
                    </a:lnR>
                    <a:lnT cap="flat" cmpd="sng" w="9525">
                      <a:solidFill>
                        <a:srgbClr val="E69138"/>
                      </a:solidFill>
                      <a:prstDash val="solid"/>
                      <a:round/>
                      <a:headEnd len="sm" w="sm" type="none"/>
                      <a:tailEnd len="sm" w="sm" type="none"/>
                    </a:lnT>
                    <a:lnB cap="flat" cmpd="sng" w="9525">
                      <a:solidFill>
                        <a:srgbClr val="E69138"/>
                      </a:solidFill>
                      <a:prstDash val="solid"/>
                      <a:round/>
                      <a:headEnd len="sm" w="sm" type="none"/>
                      <a:tailEnd len="sm" w="sm" type="none"/>
                    </a:lnB>
                    <a:solidFill>
                      <a:srgbClr val="FCE5CD"/>
                    </a:solidFill>
                  </a:tcPr>
                </a:tc>
              </a:tr>
              <a:tr h="342900">
                <a:tc>
                  <a:txBody>
                    <a:bodyPr/>
                    <a:lstStyle/>
                    <a:p>
                      <a:pPr indent="0" lvl="0" marL="0" rtl="0" algn="ctr">
                        <a:spcBef>
                          <a:spcPts val="0"/>
                        </a:spcBef>
                        <a:spcAft>
                          <a:spcPts val="600"/>
                        </a:spcAft>
                        <a:buNone/>
                      </a:pPr>
                      <a:r>
                        <a:rPr b="1" lang="en" sz="1200">
                          <a:latin typeface="Arial"/>
                          <a:ea typeface="Arial"/>
                          <a:cs typeface="Arial"/>
                          <a:sym typeface="Arial"/>
                        </a:rPr>
                        <a:t>Nominal Battery Voltage</a:t>
                      </a:r>
                      <a:endParaRPr b="1" sz="1200">
                        <a:latin typeface="Arial"/>
                        <a:ea typeface="Arial"/>
                        <a:cs typeface="Arial"/>
                        <a:sym typeface="Arial"/>
                      </a:endParaRPr>
                    </a:p>
                  </a:txBody>
                  <a:tcPr marT="0" marB="0" marR="68575" marL="68575" anchor="ctr">
                    <a:lnL cap="flat" cmpd="sng" w="9525">
                      <a:solidFill>
                        <a:srgbClr val="E69138"/>
                      </a:solidFill>
                      <a:prstDash val="solid"/>
                      <a:round/>
                      <a:headEnd len="sm" w="sm" type="none"/>
                      <a:tailEnd len="sm" w="sm" type="none"/>
                    </a:lnL>
                    <a:lnR cap="flat" cmpd="sng" w="9525">
                      <a:solidFill>
                        <a:srgbClr val="E69138"/>
                      </a:solidFill>
                      <a:prstDash val="solid"/>
                      <a:round/>
                      <a:headEnd len="sm" w="sm" type="none"/>
                      <a:tailEnd len="sm" w="sm" type="none"/>
                    </a:lnR>
                    <a:lnT cap="flat" cmpd="sng" w="9525">
                      <a:solidFill>
                        <a:srgbClr val="E69138"/>
                      </a:solidFill>
                      <a:prstDash val="solid"/>
                      <a:round/>
                      <a:headEnd len="sm" w="sm" type="none"/>
                      <a:tailEnd len="sm" w="sm" type="none"/>
                    </a:lnT>
                    <a:lnB cap="flat" cmpd="sng" w="9525">
                      <a:solidFill>
                        <a:srgbClr val="E69138"/>
                      </a:solidFill>
                      <a:prstDash val="solid"/>
                      <a:round/>
                      <a:headEnd len="sm" w="sm" type="none"/>
                      <a:tailEnd len="sm" w="sm" type="none"/>
                    </a:lnB>
                  </a:tcPr>
                </a:tc>
                <a:tc>
                  <a:txBody>
                    <a:bodyPr/>
                    <a:lstStyle/>
                    <a:p>
                      <a:pPr indent="0" lvl="0" marL="0" rtl="0" algn="l">
                        <a:spcBef>
                          <a:spcPts val="0"/>
                        </a:spcBef>
                        <a:spcAft>
                          <a:spcPts val="600"/>
                        </a:spcAft>
                        <a:buNone/>
                      </a:pPr>
                      <a:r>
                        <a:rPr lang="en" sz="1200"/>
                        <a:t>All batteries measure the nominal voltage when charged</a:t>
                      </a:r>
                      <a:endParaRPr sz="1200"/>
                    </a:p>
                  </a:txBody>
                  <a:tcPr marT="0" marB="0" marR="68575" marL="68575">
                    <a:lnL cap="flat" cmpd="sng" w="9525">
                      <a:solidFill>
                        <a:srgbClr val="E69138"/>
                      </a:solidFill>
                      <a:prstDash val="solid"/>
                      <a:round/>
                      <a:headEnd len="sm" w="sm" type="none"/>
                      <a:tailEnd len="sm" w="sm" type="none"/>
                    </a:lnL>
                    <a:lnR cap="flat" cmpd="sng" w="9525">
                      <a:solidFill>
                        <a:srgbClr val="E69138"/>
                      </a:solidFill>
                      <a:prstDash val="solid"/>
                      <a:round/>
                      <a:headEnd len="sm" w="sm" type="none"/>
                      <a:tailEnd len="sm" w="sm" type="none"/>
                    </a:lnR>
                    <a:lnT cap="flat" cmpd="sng" w="9525">
                      <a:solidFill>
                        <a:srgbClr val="E69138"/>
                      </a:solidFill>
                      <a:prstDash val="solid"/>
                      <a:round/>
                      <a:headEnd len="sm" w="sm" type="none"/>
                      <a:tailEnd len="sm" w="sm" type="none"/>
                    </a:lnT>
                    <a:lnB cap="flat" cmpd="sng" w="9525">
                      <a:solidFill>
                        <a:srgbClr val="E69138"/>
                      </a:solidFill>
                      <a:prstDash val="solid"/>
                      <a:round/>
                      <a:headEnd len="sm" w="sm" type="none"/>
                      <a:tailEnd len="sm" w="sm" type="none"/>
                    </a:lnB>
                    <a:solidFill>
                      <a:schemeClr val="lt1"/>
                    </a:solidFill>
                  </a:tcPr>
                </a:tc>
              </a:tr>
              <a:tr h="342900">
                <a:tc>
                  <a:txBody>
                    <a:bodyPr/>
                    <a:lstStyle/>
                    <a:p>
                      <a:pPr indent="0" lvl="0" marL="0" rtl="0" algn="ctr">
                        <a:spcBef>
                          <a:spcPts val="0"/>
                        </a:spcBef>
                        <a:spcAft>
                          <a:spcPts val="600"/>
                        </a:spcAft>
                        <a:buNone/>
                      </a:pPr>
                      <a:r>
                        <a:rPr b="1" lang="en" sz="1200">
                          <a:latin typeface="Arial"/>
                          <a:ea typeface="Arial"/>
                          <a:cs typeface="Arial"/>
                          <a:sym typeface="Arial"/>
                        </a:rPr>
                        <a:t>Motor Function</a:t>
                      </a:r>
                      <a:endParaRPr b="1" sz="1200">
                        <a:latin typeface="Arial"/>
                        <a:ea typeface="Arial"/>
                        <a:cs typeface="Arial"/>
                        <a:sym typeface="Arial"/>
                      </a:endParaRPr>
                    </a:p>
                  </a:txBody>
                  <a:tcPr marT="0" marB="0" marR="68575" marL="68575" anchor="ctr">
                    <a:lnL cap="flat" cmpd="sng" w="9525">
                      <a:solidFill>
                        <a:srgbClr val="E69138"/>
                      </a:solidFill>
                      <a:prstDash val="solid"/>
                      <a:round/>
                      <a:headEnd len="sm" w="sm" type="none"/>
                      <a:tailEnd len="sm" w="sm" type="none"/>
                    </a:lnL>
                    <a:lnR cap="flat" cmpd="sng" w="9525">
                      <a:solidFill>
                        <a:srgbClr val="E69138"/>
                      </a:solidFill>
                      <a:prstDash val="solid"/>
                      <a:round/>
                      <a:headEnd len="sm" w="sm" type="none"/>
                      <a:tailEnd len="sm" w="sm" type="none"/>
                    </a:lnR>
                    <a:lnT cap="flat" cmpd="sng" w="9525">
                      <a:solidFill>
                        <a:srgbClr val="E69138"/>
                      </a:solidFill>
                      <a:prstDash val="solid"/>
                      <a:round/>
                      <a:headEnd len="sm" w="sm" type="none"/>
                      <a:tailEnd len="sm" w="sm" type="none"/>
                    </a:lnT>
                    <a:lnB cap="flat" cmpd="sng" w="9525">
                      <a:solidFill>
                        <a:srgbClr val="E69138"/>
                      </a:solidFill>
                      <a:prstDash val="solid"/>
                      <a:round/>
                      <a:headEnd len="sm" w="sm" type="none"/>
                      <a:tailEnd len="sm" w="sm" type="none"/>
                    </a:lnB>
                  </a:tcPr>
                </a:tc>
                <a:tc>
                  <a:txBody>
                    <a:bodyPr/>
                    <a:lstStyle/>
                    <a:p>
                      <a:pPr indent="0" lvl="0" marL="0" rtl="0" algn="l">
                        <a:spcBef>
                          <a:spcPts val="0"/>
                        </a:spcBef>
                        <a:spcAft>
                          <a:spcPts val="600"/>
                        </a:spcAft>
                        <a:buNone/>
                      </a:pPr>
                      <a:r>
                        <a:rPr lang="en" sz="1200"/>
                        <a:t>Each motor spins with provided power</a:t>
                      </a:r>
                      <a:endParaRPr sz="1200"/>
                    </a:p>
                  </a:txBody>
                  <a:tcPr marT="0" marB="0" marR="68575" marL="68575">
                    <a:lnL cap="flat" cmpd="sng" w="9525">
                      <a:solidFill>
                        <a:srgbClr val="E69138"/>
                      </a:solidFill>
                      <a:prstDash val="solid"/>
                      <a:round/>
                      <a:headEnd len="sm" w="sm" type="none"/>
                      <a:tailEnd len="sm" w="sm" type="none"/>
                    </a:lnL>
                    <a:lnR cap="flat" cmpd="sng" w="9525">
                      <a:solidFill>
                        <a:srgbClr val="E69138"/>
                      </a:solidFill>
                      <a:prstDash val="solid"/>
                      <a:round/>
                      <a:headEnd len="sm" w="sm" type="none"/>
                      <a:tailEnd len="sm" w="sm" type="none"/>
                    </a:lnR>
                    <a:lnT cap="flat" cmpd="sng" w="9525">
                      <a:solidFill>
                        <a:srgbClr val="E69138"/>
                      </a:solidFill>
                      <a:prstDash val="solid"/>
                      <a:round/>
                      <a:headEnd len="sm" w="sm" type="none"/>
                      <a:tailEnd len="sm" w="sm" type="none"/>
                    </a:lnT>
                    <a:lnB cap="flat" cmpd="sng" w="9525">
                      <a:solidFill>
                        <a:srgbClr val="E69138"/>
                      </a:solidFill>
                      <a:prstDash val="solid"/>
                      <a:round/>
                      <a:headEnd len="sm" w="sm" type="none"/>
                      <a:tailEnd len="sm" w="sm" type="none"/>
                    </a:lnB>
                    <a:solidFill>
                      <a:srgbClr val="FCE5CD"/>
                    </a:solidFill>
                  </a:tcPr>
                </a:tc>
              </a:tr>
              <a:tr h="342900">
                <a:tc>
                  <a:txBody>
                    <a:bodyPr/>
                    <a:lstStyle/>
                    <a:p>
                      <a:pPr indent="0" lvl="0" marL="0" rtl="0" algn="ctr">
                        <a:spcBef>
                          <a:spcPts val="0"/>
                        </a:spcBef>
                        <a:spcAft>
                          <a:spcPts val="600"/>
                        </a:spcAft>
                        <a:buNone/>
                      </a:pPr>
                      <a:r>
                        <a:rPr b="1" lang="en" sz="1200">
                          <a:latin typeface="Arial"/>
                          <a:ea typeface="Arial"/>
                          <a:cs typeface="Arial"/>
                          <a:sym typeface="Arial"/>
                        </a:rPr>
                        <a:t>Radio Telemetry Function</a:t>
                      </a:r>
                      <a:endParaRPr b="1" sz="1200">
                        <a:latin typeface="Arial"/>
                        <a:ea typeface="Arial"/>
                        <a:cs typeface="Arial"/>
                        <a:sym typeface="Arial"/>
                      </a:endParaRPr>
                    </a:p>
                  </a:txBody>
                  <a:tcPr marT="0" marB="0" marR="68575" marL="68575" anchor="ctr">
                    <a:lnL cap="flat" cmpd="sng" w="9525">
                      <a:solidFill>
                        <a:srgbClr val="E69138"/>
                      </a:solidFill>
                      <a:prstDash val="solid"/>
                      <a:round/>
                      <a:headEnd len="sm" w="sm" type="none"/>
                      <a:tailEnd len="sm" w="sm" type="none"/>
                    </a:lnL>
                    <a:lnR cap="flat" cmpd="sng" w="9525">
                      <a:solidFill>
                        <a:srgbClr val="E69138"/>
                      </a:solidFill>
                      <a:prstDash val="solid"/>
                      <a:round/>
                      <a:headEnd len="sm" w="sm" type="none"/>
                      <a:tailEnd len="sm" w="sm" type="none"/>
                    </a:lnR>
                    <a:lnT cap="flat" cmpd="sng" w="9525">
                      <a:solidFill>
                        <a:srgbClr val="E69138"/>
                      </a:solidFill>
                      <a:prstDash val="solid"/>
                      <a:round/>
                      <a:headEnd len="sm" w="sm" type="none"/>
                      <a:tailEnd len="sm" w="sm" type="none"/>
                    </a:lnT>
                    <a:lnB cap="flat" cmpd="sng" w="9525">
                      <a:solidFill>
                        <a:srgbClr val="E69138"/>
                      </a:solidFill>
                      <a:prstDash val="solid"/>
                      <a:round/>
                      <a:headEnd len="sm" w="sm" type="none"/>
                      <a:tailEnd len="sm" w="sm" type="none"/>
                    </a:lnB>
                  </a:tcPr>
                </a:tc>
                <a:tc>
                  <a:txBody>
                    <a:bodyPr/>
                    <a:lstStyle/>
                    <a:p>
                      <a:pPr indent="0" lvl="0" marL="0" rtl="0" algn="l">
                        <a:spcBef>
                          <a:spcPts val="0"/>
                        </a:spcBef>
                        <a:spcAft>
                          <a:spcPts val="600"/>
                        </a:spcAft>
                        <a:buNone/>
                      </a:pPr>
                      <a:r>
                        <a:rPr lang="en" sz="1200"/>
                        <a:t>Throttle applied by radio transceiver runs motors</a:t>
                      </a:r>
                      <a:endParaRPr sz="1200"/>
                    </a:p>
                  </a:txBody>
                  <a:tcPr marT="0" marB="0" marR="68575" marL="68575">
                    <a:lnL cap="flat" cmpd="sng" w="9525">
                      <a:solidFill>
                        <a:srgbClr val="E69138"/>
                      </a:solidFill>
                      <a:prstDash val="solid"/>
                      <a:round/>
                      <a:headEnd len="sm" w="sm" type="none"/>
                      <a:tailEnd len="sm" w="sm" type="none"/>
                    </a:lnL>
                    <a:lnR cap="flat" cmpd="sng" w="9525">
                      <a:solidFill>
                        <a:srgbClr val="E69138"/>
                      </a:solidFill>
                      <a:prstDash val="solid"/>
                      <a:round/>
                      <a:headEnd len="sm" w="sm" type="none"/>
                      <a:tailEnd len="sm" w="sm" type="none"/>
                    </a:lnR>
                    <a:lnT cap="flat" cmpd="sng" w="9525">
                      <a:solidFill>
                        <a:srgbClr val="E69138"/>
                      </a:solidFill>
                      <a:prstDash val="solid"/>
                      <a:round/>
                      <a:headEnd len="sm" w="sm" type="none"/>
                      <a:tailEnd len="sm" w="sm" type="none"/>
                    </a:lnT>
                    <a:lnB cap="flat" cmpd="sng" w="9525">
                      <a:solidFill>
                        <a:srgbClr val="E69138"/>
                      </a:solidFill>
                      <a:prstDash val="solid"/>
                      <a:round/>
                      <a:headEnd len="sm" w="sm" type="none"/>
                      <a:tailEnd len="sm" w="sm" type="none"/>
                    </a:lnB>
                    <a:solidFill>
                      <a:schemeClr val="lt1"/>
                    </a:solidFill>
                  </a:tcPr>
                </a:tc>
              </a:tr>
              <a:tr h="342900">
                <a:tc>
                  <a:txBody>
                    <a:bodyPr/>
                    <a:lstStyle/>
                    <a:p>
                      <a:pPr indent="0" lvl="0" marL="0" rtl="0" algn="ctr">
                        <a:spcBef>
                          <a:spcPts val="0"/>
                        </a:spcBef>
                        <a:spcAft>
                          <a:spcPts val="600"/>
                        </a:spcAft>
                        <a:buNone/>
                      </a:pPr>
                      <a:r>
                        <a:rPr b="1" lang="en" sz="1200">
                          <a:latin typeface="Arial"/>
                          <a:ea typeface="Arial"/>
                          <a:cs typeface="Arial"/>
                          <a:sym typeface="Arial"/>
                        </a:rPr>
                        <a:t>RaspberryPi / Pixhawk Compliance</a:t>
                      </a:r>
                      <a:endParaRPr b="1" sz="1200">
                        <a:latin typeface="Arial"/>
                        <a:ea typeface="Arial"/>
                        <a:cs typeface="Arial"/>
                        <a:sym typeface="Arial"/>
                      </a:endParaRPr>
                    </a:p>
                  </a:txBody>
                  <a:tcPr marT="0" marB="0" marR="68575" marL="68575" anchor="ctr">
                    <a:lnL cap="flat" cmpd="sng" w="9525">
                      <a:solidFill>
                        <a:srgbClr val="E69138"/>
                      </a:solidFill>
                      <a:prstDash val="solid"/>
                      <a:round/>
                      <a:headEnd len="sm" w="sm" type="none"/>
                      <a:tailEnd len="sm" w="sm" type="none"/>
                    </a:lnL>
                    <a:lnR cap="flat" cmpd="sng" w="9525">
                      <a:solidFill>
                        <a:srgbClr val="E69138"/>
                      </a:solidFill>
                      <a:prstDash val="solid"/>
                      <a:round/>
                      <a:headEnd len="sm" w="sm" type="none"/>
                      <a:tailEnd len="sm" w="sm" type="none"/>
                    </a:lnR>
                    <a:lnT cap="flat" cmpd="sng" w="9525">
                      <a:solidFill>
                        <a:srgbClr val="E69138"/>
                      </a:solidFill>
                      <a:prstDash val="solid"/>
                      <a:round/>
                      <a:headEnd len="sm" w="sm" type="none"/>
                      <a:tailEnd len="sm" w="sm" type="none"/>
                    </a:lnT>
                    <a:lnB cap="flat" cmpd="sng" w="9525">
                      <a:solidFill>
                        <a:srgbClr val="E69138"/>
                      </a:solidFill>
                      <a:prstDash val="solid"/>
                      <a:round/>
                      <a:headEnd len="sm" w="sm" type="none"/>
                      <a:tailEnd len="sm" w="sm" type="none"/>
                    </a:lnB>
                  </a:tcPr>
                </a:tc>
                <a:tc>
                  <a:txBody>
                    <a:bodyPr/>
                    <a:lstStyle/>
                    <a:p>
                      <a:pPr indent="0" lvl="0" marL="0" rtl="0" algn="l">
                        <a:spcBef>
                          <a:spcPts val="0"/>
                        </a:spcBef>
                        <a:spcAft>
                          <a:spcPts val="600"/>
                        </a:spcAft>
                        <a:buNone/>
                      </a:pPr>
                      <a:r>
                        <a:rPr lang="en" sz="1200"/>
                        <a:t>Flight controller receives and acknowledges MAVLink protocols from companion computer and companion computer reads flight controller attributes</a:t>
                      </a:r>
                      <a:endParaRPr sz="1200"/>
                    </a:p>
                  </a:txBody>
                  <a:tcPr marT="0" marB="0" marR="68575" marL="68575">
                    <a:lnL cap="flat" cmpd="sng" w="9525">
                      <a:solidFill>
                        <a:srgbClr val="E69138"/>
                      </a:solidFill>
                      <a:prstDash val="solid"/>
                      <a:round/>
                      <a:headEnd len="sm" w="sm" type="none"/>
                      <a:tailEnd len="sm" w="sm" type="none"/>
                    </a:lnL>
                    <a:lnR cap="flat" cmpd="sng" w="9525">
                      <a:solidFill>
                        <a:srgbClr val="E69138"/>
                      </a:solidFill>
                      <a:prstDash val="solid"/>
                      <a:round/>
                      <a:headEnd len="sm" w="sm" type="none"/>
                      <a:tailEnd len="sm" w="sm" type="none"/>
                    </a:lnR>
                    <a:lnT cap="flat" cmpd="sng" w="9525">
                      <a:solidFill>
                        <a:srgbClr val="E69138"/>
                      </a:solidFill>
                      <a:prstDash val="solid"/>
                      <a:round/>
                      <a:headEnd len="sm" w="sm" type="none"/>
                      <a:tailEnd len="sm" w="sm" type="none"/>
                    </a:lnT>
                    <a:lnB cap="flat" cmpd="sng" w="9525">
                      <a:solidFill>
                        <a:srgbClr val="E69138"/>
                      </a:solidFill>
                      <a:prstDash val="solid"/>
                      <a:round/>
                      <a:headEnd len="sm" w="sm" type="none"/>
                      <a:tailEnd len="sm" w="sm" type="none"/>
                    </a:lnB>
                    <a:solidFill>
                      <a:srgbClr val="FCE5CD"/>
                    </a:solidFill>
                  </a:tcPr>
                </a:tc>
              </a:tr>
              <a:tr h="342900">
                <a:tc>
                  <a:txBody>
                    <a:bodyPr/>
                    <a:lstStyle/>
                    <a:p>
                      <a:pPr indent="0" lvl="0" marL="0" rtl="0" algn="ctr">
                        <a:spcBef>
                          <a:spcPts val="0"/>
                        </a:spcBef>
                        <a:spcAft>
                          <a:spcPts val="600"/>
                        </a:spcAft>
                        <a:buNone/>
                      </a:pPr>
                      <a:r>
                        <a:rPr b="1" lang="en" sz="1200">
                          <a:latin typeface="Arial"/>
                          <a:ea typeface="Arial"/>
                          <a:cs typeface="Arial"/>
                          <a:sym typeface="Arial"/>
                        </a:rPr>
                        <a:t>Command Computer Connection</a:t>
                      </a:r>
                      <a:endParaRPr b="1" sz="1200">
                        <a:latin typeface="Arial"/>
                        <a:ea typeface="Arial"/>
                        <a:cs typeface="Arial"/>
                        <a:sym typeface="Arial"/>
                      </a:endParaRPr>
                    </a:p>
                  </a:txBody>
                  <a:tcPr marT="0" marB="0" marR="68575" marL="68575" anchor="ctr">
                    <a:lnL cap="flat" cmpd="sng" w="9525">
                      <a:solidFill>
                        <a:srgbClr val="E69138"/>
                      </a:solidFill>
                      <a:prstDash val="solid"/>
                      <a:round/>
                      <a:headEnd len="sm" w="sm" type="none"/>
                      <a:tailEnd len="sm" w="sm" type="none"/>
                    </a:lnL>
                    <a:lnR cap="flat" cmpd="sng" w="9525">
                      <a:solidFill>
                        <a:srgbClr val="E69138"/>
                      </a:solidFill>
                      <a:prstDash val="solid"/>
                      <a:round/>
                      <a:headEnd len="sm" w="sm" type="none"/>
                      <a:tailEnd len="sm" w="sm" type="none"/>
                    </a:lnR>
                    <a:lnT cap="flat" cmpd="sng" w="9525">
                      <a:solidFill>
                        <a:srgbClr val="E69138"/>
                      </a:solidFill>
                      <a:prstDash val="solid"/>
                      <a:round/>
                      <a:headEnd len="sm" w="sm" type="none"/>
                      <a:tailEnd len="sm" w="sm" type="none"/>
                    </a:lnT>
                    <a:lnB cap="flat" cmpd="sng" w="9525">
                      <a:solidFill>
                        <a:srgbClr val="E69138"/>
                      </a:solidFill>
                      <a:prstDash val="solid"/>
                      <a:round/>
                      <a:headEnd len="sm" w="sm" type="none"/>
                      <a:tailEnd len="sm" w="sm" type="none"/>
                    </a:lnB>
                  </a:tcPr>
                </a:tc>
                <a:tc>
                  <a:txBody>
                    <a:bodyPr/>
                    <a:lstStyle/>
                    <a:p>
                      <a:pPr indent="0" lvl="0" marL="0" rtl="0" algn="l">
                        <a:spcBef>
                          <a:spcPts val="0"/>
                        </a:spcBef>
                        <a:spcAft>
                          <a:spcPts val="0"/>
                        </a:spcAft>
                        <a:buNone/>
                      </a:pPr>
                      <a:r>
                        <a:rPr lang="en" sz="1200"/>
                        <a:t>Command computer sends/receives packets to/from the router after using a ping command</a:t>
                      </a:r>
                      <a:endParaRPr sz="1200"/>
                    </a:p>
                    <a:p>
                      <a:pPr indent="0" lvl="0" marL="0" rtl="0" algn="l">
                        <a:spcBef>
                          <a:spcPts val="600"/>
                        </a:spcBef>
                        <a:spcAft>
                          <a:spcPts val="600"/>
                        </a:spcAft>
                        <a:buNone/>
                      </a:pPr>
                      <a:r>
                        <a:t/>
                      </a:r>
                      <a:endParaRPr sz="1200"/>
                    </a:p>
                  </a:txBody>
                  <a:tcPr marT="0" marB="0" marR="68575" marL="68575">
                    <a:lnL cap="flat" cmpd="sng" w="9525">
                      <a:solidFill>
                        <a:srgbClr val="E69138"/>
                      </a:solidFill>
                      <a:prstDash val="solid"/>
                      <a:round/>
                      <a:headEnd len="sm" w="sm" type="none"/>
                      <a:tailEnd len="sm" w="sm" type="none"/>
                    </a:lnL>
                    <a:lnR cap="flat" cmpd="sng" w="9525">
                      <a:solidFill>
                        <a:srgbClr val="E69138"/>
                      </a:solidFill>
                      <a:prstDash val="solid"/>
                      <a:round/>
                      <a:headEnd len="sm" w="sm" type="none"/>
                      <a:tailEnd len="sm" w="sm" type="none"/>
                    </a:lnR>
                    <a:lnT cap="flat" cmpd="sng" w="9525">
                      <a:solidFill>
                        <a:srgbClr val="E69138"/>
                      </a:solidFill>
                      <a:prstDash val="solid"/>
                      <a:round/>
                      <a:headEnd len="sm" w="sm" type="none"/>
                      <a:tailEnd len="sm" w="sm" type="none"/>
                    </a:lnT>
                    <a:lnB cap="flat" cmpd="sng" w="9525">
                      <a:solidFill>
                        <a:srgbClr val="E69138"/>
                      </a:solidFill>
                      <a:prstDash val="solid"/>
                      <a:round/>
                      <a:headEnd len="sm" w="sm" type="none"/>
                      <a:tailEnd len="sm" w="sm" type="none"/>
                    </a:lnB>
                    <a:solidFill>
                      <a:schemeClr val="lt1"/>
                    </a:solidFill>
                  </a:tcPr>
                </a:tc>
              </a:tr>
              <a:tr h="342900">
                <a:tc>
                  <a:txBody>
                    <a:bodyPr/>
                    <a:lstStyle/>
                    <a:p>
                      <a:pPr indent="0" lvl="0" marL="0" rtl="0" algn="ctr">
                        <a:spcBef>
                          <a:spcPts val="0"/>
                        </a:spcBef>
                        <a:spcAft>
                          <a:spcPts val="600"/>
                        </a:spcAft>
                        <a:buNone/>
                      </a:pPr>
                      <a:r>
                        <a:rPr b="1" lang="en" sz="1200">
                          <a:latin typeface="Arial"/>
                          <a:ea typeface="Arial"/>
                          <a:cs typeface="Arial"/>
                          <a:sym typeface="Arial"/>
                        </a:rPr>
                        <a:t>RaspberryPi  Connection</a:t>
                      </a:r>
                      <a:endParaRPr b="1" sz="1200">
                        <a:latin typeface="Arial"/>
                        <a:ea typeface="Arial"/>
                        <a:cs typeface="Arial"/>
                        <a:sym typeface="Arial"/>
                      </a:endParaRPr>
                    </a:p>
                  </a:txBody>
                  <a:tcPr marT="0" marB="0" marR="68575" marL="68575" anchor="ctr">
                    <a:lnL cap="flat" cmpd="sng" w="9525">
                      <a:solidFill>
                        <a:srgbClr val="E69138"/>
                      </a:solidFill>
                      <a:prstDash val="solid"/>
                      <a:round/>
                      <a:headEnd len="sm" w="sm" type="none"/>
                      <a:tailEnd len="sm" w="sm" type="none"/>
                    </a:lnL>
                    <a:lnR cap="flat" cmpd="sng" w="9525">
                      <a:solidFill>
                        <a:srgbClr val="E69138"/>
                      </a:solidFill>
                      <a:prstDash val="solid"/>
                      <a:round/>
                      <a:headEnd len="sm" w="sm" type="none"/>
                      <a:tailEnd len="sm" w="sm" type="none"/>
                    </a:lnR>
                    <a:lnT cap="flat" cmpd="sng" w="9525">
                      <a:solidFill>
                        <a:srgbClr val="E69138"/>
                      </a:solidFill>
                      <a:prstDash val="solid"/>
                      <a:round/>
                      <a:headEnd len="sm" w="sm" type="none"/>
                      <a:tailEnd len="sm" w="sm" type="none"/>
                    </a:lnT>
                    <a:lnB cap="flat" cmpd="sng" w="9525">
                      <a:solidFill>
                        <a:srgbClr val="E69138"/>
                      </a:solidFill>
                      <a:prstDash val="solid"/>
                      <a:round/>
                      <a:headEnd len="sm" w="sm" type="none"/>
                      <a:tailEnd len="sm" w="sm" type="none"/>
                    </a:lnB>
                  </a:tcPr>
                </a:tc>
                <a:tc>
                  <a:txBody>
                    <a:bodyPr/>
                    <a:lstStyle/>
                    <a:p>
                      <a:pPr indent="0" lvl="0" marL="0" rtl="0" algn="l">
                        <a:spcBef>
                          <a:spcPts val="0"/>
                        </a:spcBef>
                        <a:spcAft>
                          <a:spcPts val="600"/>
                        </a:spcAft>
                        <a:buNone/>
                      </a:pPr>
                      <a:r>
                        <a:rPr lang="en" sz="1200"/>
                        <a:t>Companion computer sends/receives packets to/from the router and command computer after using a ping command</a:t>
                      </a:r>
                      <a:endParaRPr sz="1200"/>
                    </a:p>
                  </a:txBody>
                  <a:tcPr marT="0" marB="0" marR="68575" marL="68575">
                    <a:lnL cap="flat" cmpd="sng" w="9525">
                      <a:solidFill>
                        <a:srgbClr val="E69138"/>
                      </a:solidFill>
                      <a:prstDash val="solid"/>
                      <a:round/>
                      <a:headEnd len="sm" w="sm" type="none"/>
                      <a:tailEnd len="sm" w="sm" type="none"/>
                    </a:lnL>
                    <a:lnR cap="flat" cmpd="sng" w="9525">
                      <a:solidFill>
                        <a:srgbClr val="E69138"/>
                      </a:solidFill>
                      <a:prstDash val="solid"/>
                      <a:round/>
                      <a:headEnd len="sm" w="sm" type="none"/>
                      <a:tailEnd len="sm" w="sm" type="none"/>
                    </a:lnR>
                    <a:lnT cap="flat" cmpd="sng" w="9525">
                      <a:solidFill>
                        <a:srgbClr val="E69138"/>
                      </a:solidFill>
                      <a:prstDash val="solid"/>
                      <a:round/>
                      <a:headEnd len="sm" w="sm" type="none"/>
                      <a:tailEnd len="sm" w="sm" type="none"/>
                    </a:lnT>
                    <a:lnB cap="flat" cmpd="sng" w="9525">
                      <a:solidFill>
                        <a:srgbClr val="E69138"/>
                      </a:solidFill>
                      <a:prstDash val="solid"/>
                      <a:round/>
                      <a:headEnd len="sm" w="sm" type="none"/>
                      <a:tailEnd len="sm" w="sm" type="none"/>
                    </a:lnB>
                    <a:solidFill>
                      <a:srgbClr val="FCE5CD"/>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8" name="Shape 238"/>
        <p:cNvGrpSpPr/>
        <p:nvPr/>
      </p:nvGrpSpPr>
      <p:grpSpPr>
        <a:xfrm>
          <a:off x="0" y="0"/>
          <a:ext cx="0" cy="0"/>
          <a:chOff x="0" y="0"/>
          <a:chExt cx="0" cy="0"/>
        </a:xfrm>
      </p:grpSpPr>
      <p:sp>
        <p:nvSpPr>
          <p:cNvPr id="239" name="Google Shape;239;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Tests Performed </a:t>
            </a:r>
            <a:endParaRPr/>
          </a:p>
        </p:txBody>
      </p:sp>
      <p:graphicFrame>
        <p:nvGraphicFramePr>
          <p:cNvPr id="240" name="Google Shape;240;p36"/>
          <p:cNvGraphicFramePr/>
          <p:nvPr/>
        </p:nvGraphicFramePr>
        <p:xfrm>
          <a:off x="864888" y="1323550"/>
          <a:ext cx="3000000" cy="3000000"/>
        </p:xfrm>
        <a:graphic>
          <a:graphicData uri="http://schemas.openxmlformats.org/drawingml/2006/table">
            <a:tbl>
              <a:tblPr bandRow="1" firstCol="1" firstRow="1">
                <a:noFill/>
                <a:tableStyleId>{879EFEE5-028F-41AB-934E-112D3E8B98E8}</a:tableStyleId>
              </a:tblPr>
              <a:tblGrid>
                <a:gridCol w="2926025"/>
                <a:gridCol w="4488200"/>
              </a:tblGrid>
              <a:tr h="279500">
                <a:tc>
                  <a:txBody>
                    <a:bodyPr/>
                    <a:lstStyle/>
                    <a:p>
                      <a:pPr indent="0" lvl="0" marL="0" rtl="0" algn="ctr">
                        <a:spcBef>
                          <a:spcPts val="0"/>
                        </a:spcBef>
                        <a:spcAft>
                          <a:spcPts val="0"/>
                        </a:spcAft>
                        <a:buNone/>
                      </a:pPr>
                      <a:r>
                        <a:rPr b="1" i="0" lang="en" sz="1200">
                          <a:latin typeface="Arial"/>
                          <a:ea typeface="Arial"/>
                          <a:cs typeface="Arial"/>
                          <a:sym typeface="Arial"/>
                        </a:rPr>
                        <a:t>Test</a:t>
                      </a:r>
                      <a:endParaRPr b="1" i="0" sz="1200">
                        <a:latin typeface="Arial"/>
                        <a:ea typeface="Arial"/>
                        <a:cs typeface="Arial"/>
                        <a:sym typeface="Arial"/>
                      </a:endParaRPr>
                    </a:p>
                  </a:txBody>
                  <a:tcPr marT="0" marB="0" marR="68575" marL="68575">
                    <a:lnL cap="flat" cmpd="sng" w="9525">
                      <a:solidFill>
                        <a:srgbClr val="E69138"/>
                      </a:solidFill>
                      <a:prstDash val="solid"/>
                      <a:round/>
                      <a:headEnd len="sm" w="sm" type="none"/>
                      <a:tailEnd len="sm" w="sm" type="none"/>
                    </a:lnL>
                    <a:lnR cap="flat" cmpd="sng" w="9525">
                      <a:solidFill>
                        <a:srgbClr val="E69138"/>
                      </a:solidFill>
                      <a:prstDash val="solid"/>
                      <a:round/>
                      <a:headEnd len="sm" w="sm" type="none"/>
                      <a:tailEnd len="sm" w="sm" type="none"/>
                    </a:lnR>
                    <a:lnT cap="flat" cmpd="sng" w="9525">
                      <a:solidFill>
                        <a:srgbClr val="E69138"/>
                      </a:solidFill>
                      <a:prstDash val="solid"/>
                      <a:round/>
                      <a:headEnd len="sm" w="sm" type="none"/>
                      <a:tailEnd len="sm" w="sm" type="none"/>
                    </a:lnT>
                    <a:lnB cap="flat" cmpd="sng" w="9525">
                      <a:solidFill>
                        <a:srgbClr val="E69138"/>
                      </a:solidFill>
                      <a:prstDash val="solid"/>
                      <a:round/>
                      <a:headEnd len="sm" w="sm" type="none"/>
                      <a:tailEnd len="sm" w="sm" type="none"/>
                    </a:lnB>
                  </a:tcPr>
                </a:tc>
                <a:tc>
                  <a:txBody>
                    <a:bodyPr/>
                    <a:lstStyle/>
                    <a:p>
                      <a:pPr indent="0" lvl="0" marL="0" rtl="0" algn="ctr">
                        <a:spcBef>
                          <a:spcPts val="0"/>
                        </a:spcBef>
                        <a:spcAft>
                          <a:spcPts val="0"/>
                        </a:spcAft>
                        <a:buNone/>
                      </a:pPr>
                      <a:r>
                        <a:rPr b="1" i="0" lang="en" sz="1200">
                          <a:latin typeface="Arial"/>
                          <a:ea typeface="Arial"/>
                          <a:cs typeface="Arial"/>
                          <a:sym typeface="Arial"/>
                        </a:rPr>
                        <a:t>Measured Parameter(s)</a:t>
                      </a:r>
                      <a:endParaRPr b="1" i="0" sz="1200">
                        <a:latin typeface="Arial"/>
                        <a:ea typeface="Arial"/>
                        <a:cs typeface="Arial"/>
                        <a:sym typeface="Arial"/>
                      </a:endParaRPr>
                    </a:p>
                  </a:txBody>
                  <a:tcPr marT="0" marB="0" marR="68575" marL="68575">
                    <a:lnL cap="flat" cmpd="sng" w="9525">
                      <a:solidFill>
                        <a:srgbClr val="E69138"/>
                      </a:solidFill>
                      <a:prstDash val="solid"/>
                      <a:round/>
                      <a:headEnd len="sm" w="sm" type="none"/>
                      <a:tailEnd len="sm" w="sm" type="none"/>
                    </a:lnL>
                    <a:lnR cap="flat" cmpd="sng" w="9525">
                      <a:solidFill>
                        <a:srgbClr val="E69138"/>
                      </a:solidFill>
                      <a:prstDash val="solid"/>
                      <a:round/>
                      <a:headEnd len="sm" w="sm" type="none"/>
                      <a:tailEnd len="sm" w="sm" type="none"/>
                    </a:lnR>
                    <a:lnT cap="flat" cmpd="sng" w="9525">
                      <a:solidFill>
                        <a:srgbClr val="E69138"/>
                      </a:solidFill>
                      <a:prstDash val="solid"/>
                      <a:round/>
                      <a:headEnd len="sm" w="sm" type="none"/>
                      <a:tailEnd len="sm" w="sm" type="none"/>
                    </a:lnT>
                    <a:lnB cap="flat" cmpd="sng" w="9525">
                      <a:solidFill>
                        <a:srgbClr val="E69138"/>
                      </a:solidFill>
                      <a:prstDash val="solid"/>
                      <a:round/>
                      <a:headEnd len="sm" w="sm" type="none"/>
                      <a:tailEnd len="sm" w="sm" type="none"/>
                    </a:lnB>
                  </a:tcPr>
                </a:tc>
              </a:tr>
              <a:tr h="558950">
                <a:tc>
                  <a:txBody>
                    <a:bodyPr/>
                    <a:lstStyle/>
                    <a:p>
                      <a:pPr indent="0" lvl="0" marL="0" rtl="0" algn="ctr">
                        <a:spcBef>
                          <a:spcPts val="0"/>
                        </a:spcBef>
                        <a:spcAft>
                          <a:spcPts val="0"/>
                        </a:spcAft>
                        <a:buNone/>
                      </a:pPr>
                      <a:r>
                        <a:rPr b="1" lang="en" sz="1200">
                          <a:latin typeface="Arial"/>
                          <a:ea typeface="Arial"/>
                          <a:cs typeface="Arial"/>
                          <a:sym typeface="Arial"/>
                        </a:rPr>
                        <a:t>Maximum Velocity</a:t>
                      </a:r>
                      <a:endParaRPr b="1" sz="1200">
                        <a:latin typeface="Arial"/>
                        <a:ea typeface="Arial"/>
                        <a:cs typeface="Arial"/>
                        <a:sym typeface="Arial"/>
                      </a:endParaRPr>
                    </a:p>
                  </a:txBody>
                  <a:tcPr marT="0" marB="0" marR="68575" marL="68575">
                    <a:lnL cap="flat" cmpd="sng" w="9525">
                      <a:solidFill>
                        <a:srgbClr val="E69138"/>
                      </a:solidFill>
                      <a:prstDash val="solid"/>
                      <a:round/>
                      <a:headEnd len="sm" w="sm" type="none"/>
                      <a:tailEnd len="sm" w="sm" type="none"/>
                    </a:lnL>
                    <a:lnR cap="flat" cmpd="sng" w="9525">
                      <a:solidFill>
                        <a:srgbClr val="E69138"/>
                      </a:solidFill>
                      <a:prstDash val="solid"/>
                      <a:round/>
                      <a:headEnd len="sm" w="sm" type="none"/>
                      <a:tailEnd len="sm" w="sm" type="none"/>
                    </a:lnR>
                    <a:lnT cap="flat" cmpd="sng" w="9525">
                      <a:solidFill>
                        <a:srgbClr val="E69138"/>
                      </a:solidFill>
                      <a:prstDash val="solid"/>
                      <a:round/>
                      <a:headEnd len="sm" w="sm" type="none"/>
                      <a:tailEnd len="sm" w="sm" type="none"/>
                    </a:lnT>
                    <a:lnB cap="flat" cmpd="sng" w="9525">
                      <a:solidFill>
                        <a:srgbClr val="E69138"/>
                      </a:solidFill>
                      <a:prstDash val="solid"/>
                      <a:round/>
                      <a:headEnd len="sm" w="sm" type="none"/>
                      <a:tailEnd len="sm" w="sm" type="none"/>
                    </a:lnB>
                  </a:tcPr>
                </a:tc>
                <a:tc>
                  <a:txBody>
                    <a:bodyPr/>
                    <a:lstStyle/>
                    <a:p>
                      <a:pPr indent="0" lvl="0" marL="0" rtl="0" algn="l">
                        <a:spcBef>
                          <a:spcPts val="0"/>
                        </a:spcBef>
                        <a:spcAft>
                          <a:spcPts val="0"/>
                        </a:spcAft>
                        <a:buNone/>
                      </a:pPr>
                      <a:r>
                        <a:rPr lang="en" sz="1200"/>
                        <a:t>Time taken to travel specific intervals of distance at full throttle</a:t>
                      </a:r>
                      <a:endParaRPr sz="1200"/>
                    </a:p>
                  </a:txBody>
                  <a:tcPr marT="0" marB="0" marR="68575" marL="68575">
                    <a:lnL cap="flat" cmpd="sng" w="9525">
                      <a:solidFill>
                        <a:srgbClr val="E69138"/>
                      </a:solidFill>
                      <a:prstDash val="solid"/>
                      <a:round/>
                      <a:headEnd len="sm" w="sm" type="none"/>
                      <a:tailEnd len="sm" w="sm" type="none"/>
                    </a:lnL>
                    <a:lnR cap="flat" cmpd="sng" w="9525">
                      <a:solidFill>
                        <a:srgbClr val="E69138"/>
                      </a:solidFill>
                      <a:prstDash val="solid"/>
                      <a:round/>
                      <a:headEnd len="sm" w="sm" type="none"/>
                      <a:tailEnd len="sm" w="sm" type="none"/>
                    </a:lnR>
                    <a:lnT cap="flat" cmpd="sng" w="9525">
                      <a:solidFill>
                        <a:srgbClr val="E69138"/>
                      </a:solidFill>
                      <a:prstDash val="solid"/>
                      <a:round/>
                      <a:headEnd len="sm" w="sm" type="none"/>
                      <a:tailEnd len="sm" w="sm" type="none"/>
                    </a:lnT>
                    <a:lnB cap="flat" cmpd="sng" w="9525">
                      <a:solidFill>
                        <a:srgbClr val="E69138"/>
                      </a:solidFill>
                      <a:prstDash val="solid"/>
                      <a:round/>
                      <a:headEnd len="sm" w="sm" type="none"/>
                      <a:tailEnd len="sm" w="sm" type="none"/>
                    </a:lnB>
                    <a:solidFill>
                      <a:srgbClr val="FCE5CD"/>
                    </a:solidFill>
                  </a:tcPr>
                </a:tc>
              </a:tr>
              <a:tr h="558950">
                <a:tc>
                  <a:txBody>
                    <a:bodyPr/>
                    <a:lstStyle/>
                    <a:p>
                      <a:pPr indent="0" lvl="0" marL="0" rtl="0" algn="ctr">
                        <a:spcBef>
                          <a:spcPts val="0"/>
                        </a:spcBef>
                        <a:spcAft>
                          <a:spcPts val="0"/>
                        </a:spcAft>
                        <a:buNone/>
                      </a:pPr>
                      <a:r>
                        <a:rPr b="1" lang="en" sz="1200">
                          <a:latin typeface="Arial"/>
                          <a:ea typeface="Arial"/>
                          <a:cs typeface="Arial"/>
                          <a:sym typeface="Arial"/>
                        </a:rPr>
                        <a:t>Program Boot Time</a:t>
                      </a:r>
                      <a:endParaRPr b="1" sz="1200">
                        <a:latin typeface="Arial"/>
                        <a:ea typeface="Arial"/>
                        <a:cs typeface="Arial"/>
                        <a:sym typeface="Arial"/>
                      </a:endParaRPr>
                    </a:p>
                  </a:txBody>
                  <a:tcPr marT="0" marB="0" marR="68575" marL="68575">
                    <a:lnL cap="flat" cmpd="sng" w="9525">
                      <a:solidFill>
                        <a:srgbClr val="E69138"/>
                      </a:solidFill>
                      <a:prstDash val="solid"/>
                      <a:round/>
                      <a:headEnd len="sm" w="sm" type="none"/>
                      <a:tailEnd len="sm" w="sm" type="none"/>
                    </a:lnL>
                    <a:lnR cap="flat" cmpd="sng" w="9525">
                      <a:solidFill>
                        <a:srgbClr val="E69138"/>
                      </a:solidFill>
                      <a:prstDash val="solid"/>
                      <a:round/>
                      <a:headEnd len="sm" w="sm" type="none"/>
                      <a:tailEnd len="sm" w="sm" type="none"/>
                    </a:lnR>
                    <a:lnT cap="flat" cmpd="sng" w="9525">
                      <a:solidFill>
                        <a:srgbClr val="E69138"/>
                      </a:solidFill>
                      <a:prstDash val="solid"/>
                      <a:round/>
                      <a:headEnd len="sm" w="sm" type="none"/>
                      <a:tailEnd len="sm" w="sm" type="none"/>
                    </a:lnT>
                    <a:lnB cap="flat" cmpd="sng" w="9525">
                      <a:solidFill>
                        <a:srgbClr val="E69138"/>
                      </a:solidFill>
                      <a:prstDash val="solid"/>
                      <a:round/>
                      <a:headEnd len="sm" w="sm" type="none"/>
                      <a:tailEnd len="sm" w="sm" type="none"/>
                    </a:lnB>
                  </a:tcPr>
                </a:tc>
                <a:tc>
                  <a:txBody>
                    <a:bodyPr/>
                    <a:lstStyle/>
                    <a:p>
                      <a:pPr indent="0" lvl="0" marL="0" rtl="0" algn="l">
                        <a:spcBef>
                          <a:spcPts val="0"/>
                        </a:spcBef>
                        <a:spcAft>
                          <a:spcPts val="0"/>
                        </a:spcAft>
                        <a:buNone/>
                      </a:pPr>
                      <a:r>
                        <a:rPr lang="en" sz="1200"/>
                        <a:t>Average time for rover to connect to server and receive commands</a:t>
                      </a:r>
                      <a:endParaRPr sz="1200"/>
                    </a:p>
                  </a:txBody>
                  <a:tcPr marT="0" marB="0" marR="68575" marL="68575">
                    <a:lnL cap="flat" cmpd="sng" w="9525">
                      <a:solidFill>
                        <a:srgbClr val="E69138"/>
                      </a:solidFill>
                      <a:prstDash val="solid"/>
                      <a:round/>
                      <a:headEnd len="sm" w="sm" type="none"/>
                      <a:tailEnd len="sm" w="sm" type="none"/>
                    </a:lnL>
                    <a:lnR cap="flat" cmpd="sng" w="9525">
                      <a:solidFill>
                        <a:srgbClr val="E69138"/>
                      </a:solidFill>
                      <a:prstDash val="solid"/>
                      <a:round/>
                      <a:headEnd len="sm" w="sm" type="none"/>
                      <a:tailEnd len="sm" w="sm" type="none"/>
                    </a:lnR>
                    <a:lnT cap="flat" cmpd="sng" w="9525">
                      <a:solidFill>
                        <a:srgbClr val="E69138"/>
                      </a:solidFill>
                      <a:prstDash val="solid"/>
                      <a:round/>
                      <a:headEnd len="sm" w="sm" type="none"/>
                      <a:tailEnd len="sm" w="sm" type="none"/>
                    </a:lnT>
                    <a:lnB cap="flat" cmpd="sng" w="9525">
                      <a:solidFill>
                        <a:srgbClr val="E69138"/>
                      </a:solidFill>
                      <a:prstDash val="solid"/>
                      <a:round/>
                      <a:headEnd len="sm" w="sm" type="none"/>
                      <a:tailEnd len="sm" w="sm" type="none"/>
                    </a:lnB>
                    <a:solidFill>
                      <a:schemeClr val="lt1"/>
                    </a:solidFill>
                  </a:tcPr>
                </a:tc>
              </a:tr>
              <a:tr h="558950">
                <a:tc>
                  <a:txBody>
                    <a:bodyPr/>
                    <a:lstStyle/>
                    <a:p>
                      <a:pPr indent="0" lvl="0" marL="0" rtl="0" algn="ctr">
                        <a:spcBef>
                          <a:spcPts val="0"/>
                        </a:spcBef>
                        <a:spcAft>
                          <a:spcPts val="0"/>
                        </a:spcAft>
                        <a:buNone/>
                      </a:pPr>
                      <a:r>
                        <a:rPr b="1" lang="en" sz="1200">
                          <a:latin typeface="Arial"/>
                          <a:ea typeface="Arial"/>
                          <a:cs typeface="Arial"/>
                          <a:sym typeface="Arial"/>
                        </a:rPr>
                        <a:t>*</a:t>
                      </a:r>
                      <a:r>
                        <a:rPr b="1" lang="en" sz="1200">
                          <a:latin typeface="Arial"/>
                          <a:ea typeface="Arial"/>
                          <a:cs typeface="Arial"/>
                          <a:sym typeface="Arial"/>
                        </a:rPr>
                        <a:t>Path Coherence</a:t>
                      </a:r>
                      <a:endParaRPr b="1" sz="1200">
                        <a:latin typeface="Arial"/>
                        <a:ea typeface="Arial"/>
                        <a:cs typeface="Arial"/>
                        <a:sym typeface="Arial"/>
                      </a:endParaRPr>
                    </a:p>
                  </a:txBody>
                  <a:tcPr marT="0" marB="0" marR="68575" marL="68575">
                    <a:lnL cap="flat" cmpd="sng" w="9525">
                      <a:solidFill>
                        <a:srgbClr val="E69138"/>
                      </a:solidFill>
                      <a:prstDash val="solid"/>
                      <a:round/>
                      <a:headEnd len="sm" w="sm" type="none"/>
                      <a:tailEnd len="sm" w="sm" type="none"/>
                    </a:lnL>
                    <a:lnR cap="flat" cmpd="sng" w="9525">
                      <a:solidFill>
                        <a:srgbClr val="E69138"/>
                      </a:solidFill>
                      <a:prstDash val="solid"/>
                      <a:round/>
                      <a:headEnd len="sm" w="sm" type="none"/>
                      <a:tailEnd len="sm" w="sm" type="none"/>
                    </a:lnR>
                    <a:lnT cap="flat" cmpd="sng" w="9525">
                      <a:solidFill>
                        <a:srgbClr val="E69138"/>
                      </a:solidFill>
                      <a:prstDash val="solid"/>
                      <a:round/>
                      <a:headEnd len="sm" w="sm" type="none"/>
                      <a:tailEnd len="sm" w="sm" type="none"/>
                    </a:lnT>
                    <a:lnB cap="flat" cmpd="sng" w="9525">
                      <a:solidFill>
                        <a:srgbClr val="E69138"/>
                      </a:solidFill>
                      <a:prstDash val="solid"/>
                      <a:round/>
                      <a:headEnd len="sm" w="sm" type="none"/>
                      <a:tailEnd len="sm" w="sm" type="none"/>
                    </a:lnB>
                  </a:tcPr>
                </a:tc>
                <a:tc>
                  <a:txBody>
                    <a:bodyPr/>
                    <a:lstStyle/>
                    <a:p>
                      <a:pPr indent="0" lvl="0" marL="0" rtl="0" algn="l">
                        <a:spcBef>
                          <a:spcPts val="0"/>
                        </a:spcBef>
                        <a:spcAft>
                          <a:spcPts val="0"/>
                        </a:spcAft>
                        <a:buNone/>
                      </a:pPr>
                      <a:r>
                        <a:rPr lang="en" sz="1200"/>
                        <a:t>Actual distance travelled over the course of a mission as to be compared with an ideal value</a:t>
                      </a:r>
                      <a:endParaRPr sz="1200"/>
                    </a:p>
                  </a:txBody>
                  <a:tcPr marT="0" marB="0" marR="68575" marL="68575">
                    <a:lnL cap="flat" cmpd="sng" w="9525">
                      <a:solidFill>
                        <a:srgbClr val="E69138"/>
                      </a:solidFill>
                      <a:prstDash val="solid"/>
                      <a:round/>
                      <a:headEnd len="sm" w="sm" type="none"/>
                      <a:tailEnd len="sm" w="sm" type="none"/>
                    </a:lnL>
                    <a:lnR cap="flat" cmpd="sng" w="9525">
                      <a:solidFill>
                        <a:srgbClr val="E69138"/>
                      </a:solidFill>
                      <a:prstDash val="solid"/>
                      <a:round/>
                      <a:headEnd len="sm" w="sm" type="none"/>
                      <a:tailEnd len="sm" w="sm" type="none"/>
                    </a:lnR>
                    <a:lnT cap="flat" cmpd="sng" w="9525">
                      <a:solidFill>
                        <a:srgbClr val="E69138"/>
                      </a:solidFill>
                      <a:prstDash val="solid"/>
                      <a:round/>
                      <a:headEnd len="sm" w="sm" type="none"/>
                      <a:tailEnd len="sm" w="sm" type="none"/>
                    </a:lnT>
                    <a:lnB cap="flat" cmpd="sng" w="9525">
                      <a:solidFill>
                        <a:srgbClr val="E69138"/>
                      </a:solidFill>
                      <a:prstDash val="solid"/>
                      <a:round/>
                      <a:headEnd len="sm" w="sm" type="none"/>
                      <a:tailEnd len="sm" w="sm" type="none"/>
                    </a:lnB>
                    <a:solidFill>
                      <a:srgbClr val="FCE5CD"/>
                    </a:solidFill>
                  </a:tcPr>
                </a:tc>
              </a:tr>
              <a:tr h="558950">
                <a:tc>
                  <a:txBody>
                    <a:bodyPr/>
                    <a:lstStyle/>
                    <a:p>
                      <a:pPr indent="0" lvl="0" marL="0" rtl="0" algn="ctr">
                        <a:spcBef>
                          <a:spcPts val="0"/>
                        </a:spcBef>
                        <a:spcAft>
                          <a:spcPts val="0"/>
                        </a:spcAft>
                        <a:buNone/>
                      </a:pPr>
                      <a:r>
                        <a:rPr b="1" lang="en" sz="1200">
                          <a:latin typeface="Arial"/>
                          <a:ea typeface="Arial"/>
                          <a:cs typeface="Arial"/>
                          <a:sym typeface="Arial"/>
                        </a:rPr>
                        <a:t>*</a:t>
                      </a:r>
                      <a:r>
                        <a:rPr b="1" lang="en" sz="1200">
                          <a:latin typeface="Arial"/>
                          <a:ea typeface="Arial"/>
                          <a:cs typeface="Arial"/>
                          <a:sym typeface="Arial"/>
                        </a:rPr>
                        <a:t>Arrival Tim</a:t>
                      </a:r>
                      <a:r>
                        <a:rPr b="1" lang="en" sz="1200">
                          <a:latin typeface="Arial"/>
                          <a:ea typeface="Arial"/>
                          <a:cs typeface="Arial"/>
                          <a:sym typeface="Arial"/>
                        </a:rPr>
                        <a:t>e Discrepancy</a:t>
                      </a:r>
                      <a:endParaRPr b="1" sz="1200">
                        <a:highlight>
                          <a:srgbClr val="00FF00"/>
                        </a:highlight>
                        <a:latin typeface="Arial"/>
                        <a:ea typeface="Arial"/>
                        <a:cs typeface="Arial"/>
                        <a:sym typeface="Arial"/>
                      </a:endParaRPr>
                    </a:p>
                  </a:txBody>
                  <a:tcPr marT="0" marB="0" marR="68575" marL="68575">
                    <a:lnL cap="flat" cmpd="sng" w="9525">
                      <a:solidFill>
                        <a:srgbClr val="E69138"/>
                      </a:solidFill>
                      <a:prstDash val="solid"/>
                      <a:round/>
                      <a:headEnd len="sm" w="sm" type="none"/>
                      <a:tailEnd len="sm" w="sm" type="none"/>
                    </a:lnL>
                    <a:lnR cap="flat" cmpd="sng" w="9525">
                      <a:solidFill>
                        <a:srgbClr val="E69138"/>
                      </a:solidFill>
                      <a:prstDash val="solid"/>
                      <a:round/>
                      <a:headEnd len="sm" w="sm" type="none"/>
                      <a:tailEnd len="sm" w="sm" type="none"/>
                    </a:lnR>
                    <a:lnT cap="flat" cmpd="sng" w="9525">
                      <a:solidFill>
                        <a:srgbClr val="E69138"/>
                      </a:solidFill>
                      <a:prstDash val="solid"/>
                      <a:round/>
                      <a:headEnd len="sm" w="sm" type="none"/>
                      <a:tailEnd len="sm" w="sm" type="none"/>
                    </a:lnT>
                    <a:lnB cap="flat" cmpd="sng" w="9525">
                      <a:solidFill>
                        <a:srgbClr val="E69138"/>
                      </a:solidFill>
                      <a:prstDash val="solid"/>
                      <a:round/>
                      <a:headEnd len="sm" w="sm" type="none"/>
                      <a:tailEnd len="sm" w="sm" type="none"/>
                    </a:lnB>
                  </a:tcPr>
                </a:tc>
                <a:tc>
                  <a:txBody>
                    <a:bodyPr/>
                    <a:lstStyle/>
                    <a:p>
                      <a:pPr indent="0" lvl="0" marL="0" rtl="0" algn="l">
                        <a:spcBef>
                          <a:spcPts val="0"/>
                        </a:spcBef>
                        <a:spcAft>
                          <a:spcPts val="0"/>
                        </a:spcAft>
                        <a:buNone/>
                      </a:pPr>
                      <a:r>
                        <a:rPr lang="en" sz="1200"/>
                        <a:t>Total mission time as to be compared with an ideal value</a:t>
                      </a:r>
                      <a:endParaRPr sz="1200"/>
                    </a:p>
                  </a:txBody>
                  <a:tcPr marT="0" marB="0" marR="68575" marL="68575">
                    <a:lnL cap="flat" cmpd="sng" w="9525">
                      <a:solidFill>
                        <a:srgbClr val="E69138"/>
                      </a:solidFill>
                      <a:prstDash val="solid"/>
                      <a:round/>
                      <a:headEnd len="sm" w="sm" type="none"/>
                      <a:tailEnd len="sm" w="sm" type="none"/>
                    </a:lnL>
                    <a:lnR cap="flat" cmpd="sng" w="9525">
                      <a:solidFill>
                        <a:srgbClr val="E69138"/>
                      </a:solidFill>
                      <a:prstDash val="solid"/>
                      <a:round/>
                      <a:headEnd len="sm" w="sm" type="none"/>
                      <a:tailEnd len="sm" w="sm" type="none"/>
                    </a:lnR>
                    <a:lnT cap="flat" cmpd="sng" w="9525">
                      <a:solidFill>
                        <a:srgbClr val="E69138"/>
                      </a:solidFill>
                      <a:prstDash val="solid"/>
                      <a:round/>
                      <a:headEnd len="sm" w="sm" type="none"/>
                      <a:tailEnd len="sm" w="sm" type="none"/>
                    </a:lnT>
                    <a:lnB cap="flat" cmpd="sng" w="9525">
                      <a:solidFill>
                        <a:srgbClr val="E69138"/>
                      </a:solidFill>
                      <a:prstDash val="solid"/>
                      <a:round/>
                      <a:headEnd len="sm" w="sm" type="none"/>
                      <a:tailEnd len="sm" w="sm" type="none"/>
                    </a:lnB>
                    <a:solidFill>
                      <a:schemeClr val="lt1"/>
                    </a:solidFill>
                  </a:tcPr>
                </a:tc>
              </a:tr>
              <a:tr h="558950">
                <a:tc>
                  <a:txBody>
                    <a:bodyPr/>
                    <a:lstStyle/>
                    <a:p>
                      <a:pPr indent="0" lvl="0" marL="0" rtl="0" algn="ctr">
                        <a:spcBef>
                          <a:spcPts val="0"/>
                        </a:spcBef>
                        <a:spcAft>
                          <a:spcPts val="0"/>
                        </a:spcAft>
                        <a:buNone/>
                      </a:pPr>
                      <a:r>
                        <a:rPr b="1" lang="en" sz="1200">
                          <a:latin typeface="Arial"/>
                          <a:ea typeface="Arial"/>
                          <a:cs typeface="Arial"/>
                          <a:sym typeface="Arial"/>
                        </a:rPr>
                        <a:t>*</a:t>
                      </a:r>
                      <a:r>
                        <a:rPr b="1" lang="en" sz="1200">
                          <a:latin typeface="Arial"/>
                          <a:ea typeface="Arial"/>
                          <a:cs typeface="Arial"/>
                          <a:sym typeface="Arial"/>
                        </a:rPr>
                        <a:t>Swarm Tightness</a:t>
                      </a:r>
                      <a:endParaRPr b="1" sz="1200">
                        <a:latin typeface="Arial"/>
                        <a:ea typeface="Arial"/>
                        <a:cs typeface="Arial"/>
                        <a:sym typeface="Arial"/>
                      </a:endParaRPr>
                    </a:p>
                  </a:txBody>
                  <a:tcPr marT="0" marB="0" marR="68575" marL="68575">
                    <a:lnL cap="flat" cmpd="sng" w="9525">
                      <a:solidFill>
                        <a:srgbClr val="E69138"/>
                      </a:solidFill>
                      <a:prstDash val="solid"/>
                      <a:round/>
                      <a:headEnd len="sm" w="sm" type="none"/>
                      <a:tailEnd len="sm" w="sm" type="none"/>
                    </a:lnL>
                    <a:lnR cap="flat" cmpd="sng" w="9525">
                      <a:solidFill>
                        <a:srgbClr val="E69138"/>
                      </a:solidFill>
                      <a:prstDash val="solid"/>
                      <a:round/>
                      <a:headEnd len="sm" w="sm" type="none"/>
                      <a:tailEnd len="sm" w="sm" type="none"/>
                    </a:lnR>
                    <a:lnT cap="flat" cmpd="sng" w="9525">
                      <a:solidFill>
                        <a:srgbClr val="E69138"/>
                      </a:solidFill>
                      <a:prstDash val="solid"/>
                      <a:round/>
                      <a:headEnd len="sm" w="sm" type="none"/>
                      <a:tailEnd len="sm" w="sm" type="none"/>
                    </a:lnT>
                    <a:lnB cap="flat" cmpd="sng" w="9525">
                      <a:solidFill>
                        <a:srgbClr val="E69138"/>
                      </a:solidFill>
                      <a:prstDash val="solid"/>
                      <a:round/>
                      <a:headEnd len="sm" w="sm" type="none"/>
                      <a:tailEnd len="sm" w="sm" type="none"/>
                    </a:lnB>
                  </a:tcPr>
                </a:tc>
                <a:tc>
                  <a:txBody>
                    <a:bodyPr/>
                    <a:lstStyle/>
                    <a:p>
                      <a:pPr indent="0" lvl="0" marL="0" rtl="0" algn="l">
                        <a:spcBef>
                          <a:spcPts val="0"/>
                        </a:spcBef>
                        <a:spcAft>
                          <a:spcPts val="0"/>
                        </a:spcAft>
                        <a:buNone/>
                      </a:pPr>
                      <a:r>
                        <a:rPr lang="en" sz="1200"/>
                        <a:t>Average distance between multiple rovers at any given time during a mission</a:t>
                      </a:r>
                      <a:endParaRPr sz="1200"/>
                    </a:p>
                  </a:txBody>
                  <a:tcPr marT="0" marB="0" marR="68575" marL="68575">
                    <a:lnL cap="flat" cmpd="sng" w="9525">
                      <a:solidFill>
                        <a:srgbClr val="E69138"/>
                      </a:solidFill>
                      <a:prstDash val="solid"/>
                      <a:round/>
                      <a:headEnd len="sm" w="sm" type="none"/>
                      <a:tailEnd len="sm" w="sm" type="none"/>
                    </a:lnL>
                    <a:lnR cap="flat" cmpd="sng" w="9525">
                      <a:solidFill>
                        <a:srgbClr val="E69138"/>
                      </a:solidFill>
                      <a:prstDash val="solid"/>
                      <a:round/>
                      <a:headEnd len="sm" w="sm" type="none"/>
                      <a:tailEnd len="sm" w="sm" type="none"/>
                    </a:lnR>
                    <a:lnT cap="flat" cmpd="sng" w="9525">
                      <a:solidFill>
                        <a:srgbClr val="E69138"/>
                      </a:solidFill>
                      <a:prstDash val="solid"/>
                      <a:round/>
                      <a:headEnd len="sm" w="sm" type="none"/>
                      <a:tailEnd len="sm" w="sm" type="none"/>
                    </a:lnT>
                    <a:lnB cap="flat" cmpd="sng" w="9525">
                      <a:solidFill>
                        <a:srgbClr val="E69138"/>
                      </a:solidFill>
                      <a:prstDash val="solid"/>
                      <a:round/>
                      <a:headEnd len="sm" w="sm" type="none"/>
                      <a:tailEnd len="sm" w="sm" type="none"/>
                    </a:lnB>
                    <a:solidFill>
                      <a:srgbClr val="FCE5CD"/>
                    </a:solidFill>
                  </a:tcPr>
                </a:tc>
              </a:tr>
            </a:tbl>
          </a:graphicData>
        </a:graphic>
      </p:graphicFrame>
      <p:sp>
        <p:nvSpPr>
          <p:cNvPr id="241" name="Google Shape;241;p36"/>
          <p:cNvSpPr txBox="1"/>
          <p:nvPr/>
        </p:nvSpPr>
        <p:spPr>
          <a:xfrm>
            <a:off x="864900" y="4439100"/>
            <a:ext cx="7414200" cy="2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sz="1200"/>
              <a:t>Autonomous Mission Parameters</a:t>
            </a:r>
            <a:endParaRPr sz="12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5" name="Shape 245"/>
        <p:cNvGrpSpPr/>
        <p:nvPr/>
      </p:nvGrpSpPr>
      <p:grpSpPr>
        <a:xfrm>
          <a:off x="0" y="0"/>
          <a:ext cx="0" cy="0"/>
          <a:chOff x="0" y="0"/>
          <a:chExt cx="0" cy="0"/>
        </a:xfrm>
      </p:grpSpPr>
      <p:sp>
        <p:nvSpPr>
          <p:cNvPr id="246" name="Google Shape;246;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Maximum Velocity Test </a:t>
            </a:r>
            <a:endParaRPr/>
          </a:p>
        </p:txBody>
      </p:sp>
      <p:sp>
        <p:nvSpPr>
          <p:cNvPr id="247" name="Google Shape;247;p37"/>
          <p:cNvSpPr txBox="1"/>
          <p:nvPr>
            <p:ph idx="1" type="body"/>
          </p:nvPr>
        </p:nvSpPr>
        <p:spPr>
          <a:xfrm>
            <a:off x="311700" y="1532400"/>
            <a:ext cx="3321000" cy="2078700"/>
          </a:xfrm>
          <a:prstGeom prst="rect">
            <a:avLst/>
          </a:prstGeom>
          <a:ln cap="flat" cmpd="sng" w="38100">
            <a:solidFill>
              <a:srgbClr val="E69138"/>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5 trials; 6 recorded times over intervals of 9.16 ft</a:t>
            </a:r>
            <a:endParaRPr>
              <a:solidFill>
                <a:srgbClr val="000000"/>
              </a:solidFill>
            </a:endParaRPr>
          </a:p>
          <a:p>
            <a:pPr indent="0" lvl="0" marL="457200" rtl="0" algn="l">
              <a:spcBef>
                <a:spcPts val="1600"/>
              </a:spcBef>
              <a:spcAft>
                <a:spcPts val="0"/>
              </a:spcAft>
              <a:buNone/>
            </a:pPr>
            <a:r>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Average at Full Throttle: 1.113 ± 0.006 ft/s </a:t>
            </a:r>
            <a:endParaRPr>
              <a:solidFill>
                <a:srgbClr val="000000"/>
              </a:solidFill>
            </a:endParaRPr>
          </a:p>
        </p:txBody>
      </p:sp>
      <p:pic>
        <p:nvPicPr>
          <p:cNvPr id="248" name="Google Shape;248;p37"/>
          <p:cNvPicPr preferRelativeResize="0"/>
          <p:nvPr/>
        </p:nvPicPr>
        <p:blipFill>
          <a:blip r:embed="rId4">
            <a:alphaModFix/>
          </a:blip>
          <a:stretch>
            <a:fillRect/>
          </a:stretch>
        </p:blipFill>
        <p:spPr>
          <a:xfrm>
            <a:off x="3737600" y="1278325"/>
            <a:ext cx="5286375" cy="3086100"/>
          </a:xfrm>
          <a:prstGeom prst="rect">
            <a:avLst/>
          </a:prstGeom>
          <a:noFill/>
          <a:ln cap="flat" cmpd="dbl" w="38100">
            <a:solidFill>
              <a:srgbClr val="999999"/>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2" name="Shape 252"/>
        <p:cNvGrpSpPr/>
        <p:nvPr/>
      </p:nvGrpSpPr>
      <p:grpSpPr>
        <a:xfrm>
          <a:off x="0" y="0"/>
          <a:ext cx="0" cy="0"/>
          <a:chOff x="0" y="0"/>
          <a:chExt cx="0" cy="0"/>
        </a:xfrm>
      </p:grpSpPr>
      <p:sp>
        <p:nvSpPr>
          <p:cNvPr id="253" name="Google Shape;253;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 Study of Program Initialization</a:t>
            </a:r>
            <a:endParaRPr/>
          </a:p>
        </p:txBody>
      </p:sp>
      <p:sp>
        <p:nvSpPr>
          <p:cNvPr id="254" name="Google Shape;254;p38"/>
          <p:cNvSpPr txBox="1"/>
          <p:nvPr>
            <p:ph idx="1" type="body"/>
          </p:nvPr>
        </p:nvSpPr>
        <p:spPr>
          <a:xfrm>
            <a:off x="311700" y="1152475"/>
            <a:ext cx="3206100" cy="2940300"/>
          </a:xfrm>
          <a:prstGeom prst="rect">
            <a:avLst/>
          </a:prstGeom>
          <a:ln cap="flat" cmpd="sng" w="38100">
            <a:solidFill>
              <a:srgbClr val="E69138"/>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Average to for Rover to connect: 48 ± 8 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Average time for Rover to run: 64</a:t>
            </a:r>
            <a:r>
              <a:rPr lang="en">
                <a:solidFill>
                  <a:srgbClr val="000000"/>
                </a:solidFill>
              </a:rPr>
              <a:t> ± 8 s</a:t>
            </a:r>
            <a:endParaRPr>
              <a:solidFill>
                <a:srgbClr val="000000"/>
              </a:solidFill>
            </a:endParaRPr>
          </a:p>
          <a:p>
            <a:pPr indent="0" lvl="0" marL="457200" rtl="0" algn="l">
              <a:spcBef>
                <a:spcPts val="1600"/>
              </a:spcBef>
              <a:spcAft>
                <a:spcPts val="0"/>
              </a:spcAft>
              <a:buNone/>
            </a:pPr>
            <a:r>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Higher deviations were observed for additional rovers</a:t>
            </a:r>
            <a:endParaRPr>
              <a:solidFill>
                <a:srgbClr val="000000"/>
              </a:solidFill>
            </a:endParaRPr>
          </a:p>
        </p:txBody>
      </p:sp>
      <p:pic>
        <p:nvPicPr>
          <p:cNvPr id="255" name="Google Shape;255;p38"/>
          <p:cNvPicPr preferRelativeResize="0"/>
          <p:nvPr/>
        </p:nvPicPr>
        <p:blipFill>
          <a:blip r:embed="rId4">
            <a:alphaModFix/>
          </a:blip>
          <a:stretch>
            <a:fillRect/>
          </a:stretch>
        </p:blipFill>
        <p:spPr>
          <a:xfrm>
            <a:off x="3604700" y="1260475"/>
            <a:ext cx="5486400" cy="3200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9" name="Shape 259"/>
        <p:cNvGrpSpPr/>
        <p:nvPr/>
      </p:nvGrpSpPr>
      <p:grpSpPr>
        <a:xfrm>
          <a:off x="0" y="0"/>
          <a:ext cx="0" cy="0"/>
          <a:chOff x="0" y="0"/>
          <a:chExt cx="0" cy="0"/>
        </a:xfrm>
      </p:grpSpPr>
      <p:sp>
        <p:nvSpPr>
          <p:cNvPr id="260" name="Google Shape;260;p39"/>
          <p:cNvSpPr txBox="1"/>
          <p:nvPr>
            <p:ph type="title"/>
          </p:nvPr>
        </p:nvSpPr>
        <p:spPr>
          <a:xfrm>
            <a:off x="311700" y="339575"/>
            <a:ext cx="7335000" cy="572700"/>
          </a:xfrm>
          <a:prstGeom prst="rect">
            <a:avLst/>
          </a:prstGeom>
          <a:ln cap="flat" cmpd="sng" w="38100">
            <a:solidFill>
              <a:srgbClr val="E691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Calculating Autonomous Mission Parameters</a:t>
            </a:r>
            <a:endParaRPr/>
          </a:p>
        </p:txBody>
      </p:sp>
      <p:sp>
        <p:nvSpPr>
          <p:cNvPr id="261" name="Google Shape;261;p39"/>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Live </a:t>
            </a:r>
            <a:r>
              <a:rPr lang="en">
                <a:solidFill>
                  <a:srgbClr val="000000"/>
                </a:solidFill>
              </a:rPr>
              <a:t>GPS location </a:t>
            </a:r>
            <a:r>
              <a:rPr lang="en">
                <a:solidFill>
                  <a:srgbClr val="000000"/>
                </a:solidFill>
              </a:rPr>
              <a:t>was recorded to a .csv file on the RaspberryPi</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Rovers’ paths were imported into MatLab as well as Google Maps for analysis</a:t>
            </a:r>
            <a:r>
              <a:rPr lang="en"/>
              <a:t> </a:t>
            </a:r>
            <a:endParaRPr/>
          </a:p>
        </p:txBody>
      </p:sp>
      <p:pic>
        <p:nvPicPr>
          <p:cNvPr id="262" name="Google Shape;262;p39"/>
          <p:cNvPicPr preferRelativeResize="0"/>
          <p:nvPr/>
        </p:nvPicPr>
        <p:blipFill rotWithShape="1">
          <a:blip r:embed="rId4">
            <a:alphaModFix/>
          </a:blip>
          <a:srcRect b="26863" l="0" r="0" t="0"/>
          <a:stretch/>
        </p:blipFill>
        <p:spPr>
          <a:xfrm>
            <a:off x="4437600" y="1874700"/>
            <a:ext cx="4440975" cy="3017525"/>
          </a:xfrm>
          <a:prstGeom prst="rect">
            <a:avLst/>
          </a:prstGeom>
          <a:noFill/>
          <a:ln cap="flat" cmpd="sng" w="9525">
            <a:solidFill>
              <a:srgbClr val="434343"/>
            </a:solidFill>
            <a:prstDash val="solid"/>
            <a:round/>
            <a:headEnd len="sm" w="sm" type="none"/>
            <a:tailEnd len="sm" w="sm" type="none"/>
          </a:ln>
        </p:spPr>
      </p:pic>
      <p:sp>
        <p:nvSpPr>
          <p:cNvPr id="263" name="Google Shape;263;p39"/>
          <p:cNvSpPr txBox="1"/>
          <p:nvPr/>
        </p:nvSpPr>
        <p:spPr>
          <a:xfrm>
            <a:off x="311700" y="1874700"/>
            <a:ext cx="3972600" cy="301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p>
          <a:p>
            <a:pPr indent="-342900" lvl="0" marL="457200" rtl="0" algn="l">
              <a:lnSpc>
                <a:spcPct val="115000"/>
              </a:lnSpc>
              <a:spcBef>
                <a:spcPts val="0"/>
              </a:spcBef>
              <a:spcAft>
                <a:spcPts val="0"/>
              </a:spcAft>
              <a:buSzPts val="1800"/>
              <a:buChar char="●"/>
            </a:pPr>
            <a:r>
              <a:rPr lang="en" sz="1800"/>
              <a:t>Path Coherence &amp; Arrival Time Discrepancy were calculated for every recorded path</a:t>
            </a:r>
            <a:endParaRPr sz="1200"/>
          </a:p>
          <a:p>
            <a:pPr indent="-342900" lvl="0" marL="457200" rtl="0" algn="l">
              <a:lnSpc>
                <a:spcPct val="115000"/>
              </a:lnSpc>
              <a:spcBef>
                <a:spcPts val="0"/>
              </a:spcBef>
              <a:spcAft>
                <a:spcPts val="0"/>
              </a:spcAft>
              <a:buSzPts val="1800"/>
              <a:buChar char="●"/>
            </a:pPr>
            <a:r>
              <a:rPr lang="en" sz="1800"/>
              <a:t>Swarm Tightness was measured only for multi-rover missions</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7" name="Shape 267"/>
        <p:cNvGrpSpPr/>
        <p:nvPr/>
      </p:nvGrpSpPr>
      <p:grpSpPr>
        <a:xfrm>
          <a:off x="0" y="0"/>
          <a:ext cx="0" cy="0"/>
          <a:chOff x="0" y="0"/>
          <a:chExt cx="0" cy="0"/>
        </a:xfrm>
      </p:grpSpPr>
      <p:sp>
        <p:nvSpPr>
          <p:cNvPr id="268" name="Google Shape;268;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Go-To Mission</a:t>
            </a:r>
            <a:endParaRPr/>
          </a:p>
        </p:txBody>
      </p:sp>
      <p:sp>
        <p:nvSpPr>
          <p:cNvPr id="269" name="Google Shape;269;p40"/>
          <p:cNvSpPr txBox="1"/>
          <p:nvPr>
            <p:ph idx="1" type="body"/>
          </p:nvPr>
        </p:nvSpPr>
        <p:spPr>
          <a:xfrm>
            <a:off x="311700" y="1152475"/>
            <a:ext cx="3784800" cy="3416400"/>
          </a:xfrm>
          <a:prstGeom prst="rect">
            <a:avLst/>
          </a:prstGeom>
          <a:ln cap="flat" cmpd="sng" w="38100">
            <a:solidFill>
              <a:srgbClr val="E69138"/>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000000"/>
              </a:buClr>
              <a:buSzPts val="1800"/>
              <a:buChar char="●"/>
            </a:pPr>
            <a:r>
              <a:rPr lang="en">
                <a:solidFill>
                  <a:srgbClr val="000000"/>
                </a:solidFill>
              </a:rPr>
              <a:t>Rover received command to travel Northeast</a:t>
            </a:r>
            <a:endParaRPr>
              <a:solidFill>
                <a:srgbClr val="000000"/>
              </a:solidFill>
            </a:endParaRPr>
          </a:p>
          <a:p>
            <a:pPr indent="0" lvl="0" marL="457200" rtl="0" algn="l">
              <a:lnSpc>
                <a:spcPct val="100000"/>
              </a:lnSpc>
              <a:spcBef>
                <a:spcPts val="0"/>
              </a:spcBef>
              <a:spcAft>
                <a:spcPts val="0"/>
              </a:spcAft>
              <a:buNone/>
            </a:pPr>
            <a:r>
              <a:t/>
            </a:r>
            <a:endParaRPr>
              <a:solidFill>
                <a:srgbClr val="000000"/>
              </a:solidFill>
            </a:endParaRPr>
          </a:p>
          <a:p>
            <a:pPr indent="-342900" lvl="0" marL="457200" rtl="0" algn="l">
              <a:lnSpc>
                <a:spcPct val="100000"/>
              </a:lnSpc>
              <a:spcBef>
                <a:spcPts val="0"/>
              </a:spcBef>
              <a:spcAft>
                <a:spcPts val="0"/>
              </a:spcAft>
              <a:buClr>
                <a:srgbClr val="000000"/>
              </a:buClr>
              <a:buSzPts val="1800"/>
              <a:buChar char="●"/>
            </a:pPr>
            <a:r>
              <a:rPr lang="en">
                <a:solidFill>
                  <a:srgbClr val="000000"/>
                </a:solidFill>
              </a:rPr>
              <a:t>Path Coherence: 0.975</a:t>
            </a:r>
            <a:endParaRPr>
              <a:solidFill>
                <a:srgbClr val="000000"/>
              </a:solidFill>
            </a:endParaRPr>
          </a:p>
          <a:p>
            <a:pPr indent="0" lvl="0" marL="457200" rtl="0" algn="l">
              <a:lnSpc>
                <a:spcPct val="100000"/>
              </a:lnSpc>
              <a:spcBef>
                <a:spcPts val="0"/>
              </a:spcBef>
              <a:spcAft>
                <a:spcPts val="0"/>
              </a:spcAft>
              <a:buNone/>
            </a:pPr>
            <a:r>
              <a:t/>
            </a:r>
            <a:endParaRPr>
              <a:solidFill>
                <a:srgbClr val="000000"/>
              </a:solidFill>
            </a:endParaRPr>
          </a:p>
          <a:p>
            <a:pPr indent="-342900" lvl="0" marL="457200" rtl="0" algn="l">
              <a:lnSpc>
                <a:spcPct val="100000"/>
              </a:lnSpc>
              <a:spcBef>
                <a:spcPts val="0"/>
              </a:spcBef>
              <a:spcAft>
                <a:spcPts val="0"/>
              </a:spcAft>
              <a:buClr>
                <a:srgbClr val="000000"/>
              </a:buClr>
              <a:buSzPts val="1800"/>
              <a:buChar char="●"/>
            </a:pPr>
            <a:r>
              <a:rPr lang="en">
                <a:solidFill>
                  <a:srgbClr val="000000"/>
                </a:solidFill>
              </a:rPr>
              <a:t>Arrival Time Disc: 94.17s</a:t>
            </a:r>
            <a:endParaRPr>
              <a:solidFill>
                <a:srgbClr val="000000"/>
              </a:solidFill>
            </a:endParaRPr>
          </a:p>
          <a:p>
            <a:pPr indent="-317500" lvl="1" marL="914400" rtl="0" algn="l">
              <a:lnSpc>
                <a:spcPct val="100000"/>
              </a:lnSpc>
              <a:spcBef>
                <a:spcPts val="0"/>
              </a:spcBef>
              <a:spcAft>
                <a:spcPts val="0"/>
              </a:spcAft>
              <a:buClr>
                <a:srgbClr val="000000"/>
              </a:buClr>
              <a:buSzPts val="1400"/>
              <a:buChar char="○"/>
            </a:pPr>
            <a:r>
              <a:rPr lang="en">
                <a:solidFill>
                  <a:srgbClr val="000000"/>
                </a:solidFill>
              </a:rPr>
              <a:t>Indicates Rover was slower than speculated </a:t>
            </a:r>
            <a:endParaRPr>
              <a:solidFill>
                <a:srgbClr val="000000"/>
              </a:solidFill>
            </a:endParaRPr>
          </a:p>
          <a:p>
            <a:pPr indent="0" lvl="0" marL="0" rtl="0" algn="l">
              <a:spcBef>
                <a:spcPts val="0"/>
              </a:spcBef>
              <a:spcAft>
                <a:spcPts val="1600"/>
              </a:spcAft>
              <a:buNone/>
            </a:pPr>
            <a:r>
              <a:t/>
            </a:r>
            <a:endParaRPr/>
          </a:p>
        </p:txBody>
      </p:sp>
      <p:pic>
        <p:nvPicPr>
          <p:cNvPr id="270" name="Google Shape;270;p40"/>
          <p:cNvPicPr preferRelativeResize="0"/>
          <p:nvPr/>
        </p:nvPicPr>
        <p:blipFill rotWithShape="1">
          <a:blip r:embed="rId4">
            <a:alphaModFix/>
          </a:blip>
          <a:srcRect b="0" l="23825" r="22234" t="1029"/>
          <a:stretch/>
        </p:blipFill>
        <p:spPr>
          <a:xfrm>
            <a:off x="4429350" y="1216875"/>
            <a:ext cx="4313225" cy="3287600"/>
          </a:xfrm>
          <a:prstGeom prst="rect">
            <a:avLst/>
          </a:prstGeom>
          <a:noFill/>
          <a:ln cap="flat" cmpd="dbl" w="38100">
            <a:solidFill>
              <a:srgbClr val="666666"/>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4" name="Shape 274"/>
        <p:cNvGrpSpPr/>
        <p:nvPr/>
      </p:nvGrpSpPr>
      <p:grpSpPr>
        <a:xfrm>
          <a:off x="0" y="0"/>
          <a:ext cx="0" cy="0"/>
          <a:chOff x="0" y="0"/>
          <a:chExt cx="0" cy="0"/>
        </a:xfrm>
      </p:grpSpPr>
      <p:sp>
        <p:nvSpPr>
          <p:cNvPr id="275" name="Google Shape;275;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Isolated Waypoint Mission</a:t>
            </a:r>
            <a:endParaRPr/>
          </a:p>
        </p:txBody>
      </p:sp>
      <p:sp>
        <p:nvSpPr>
          <p:cNvPr id="276" name="Google Shape;276;p41"/>
          <p:cNvSpPr txBox="1"/>
          <p:nvPr>
            <p:ph idx="1" type="body"/>
          </p:nvPr>
        </p:nvSpPr>
        <p:spPr>
          <a:xfrm>
            <a:off x="311700" y="1152475"/>
            <a:ext cx="4260300" cy="3416400"/>
          </a:xfrm>
          <a:prstGeom prst="rect">
            <a:avLst/>
          </a:prstGeom>
          <a:ln cap="flat" cmpd="sng" w="38100">
            <a:solidFill>
              <a:srgbClr val="E69138"/>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000000"/>
              </a:buClr>
              <a:buSzPts val="1800"/>
              <a:buChar char="●"/>
            </a:pPr>
            <a:r>
              <a:rPr lang="en">
                <a:solidFill>
                  <a:srgbClr val="000000"/>
                </a:solidFill>
              </a:rPr>
              <a:t>Destination specified on command computer</a:t>
            </a:r>
            <a:endParaRPr>
              <a:solidFill>
                <a:srgbClr val="000000"/>
              </a:solidFill>
            </a:endParaRPr>
          </a:p>
          <a:p>
            <a:pPr indent="0" lvl="0" marL="457200" rtl="0" algn="l">
              <a:lnSpc>
                <a:spcPct val="100000"/>
              </a:lnSpc>
              <a:spcBef>
                <a:spcPts val="1000"/>
              </a:spcBef>
              <a:spcAft>
                <a:spcPts val="0"/>
              </a:spcAft>
              <a:buNone/>
            </a:pPr>
            <a:r>
              <a:t/>
            </a:r>
            <a:endParaRPr>
              <a:solidFill>
                <a:srgbClr val="000000"/>
              </a:solidFill>
            </a:endParaRPr>
          </a:p>
          <a:p>
            <a:pPr indent="-342900" lvl="0" marL="457200" rtl="0" algn="l">
              <a:lnSpc>
                <a:spcPct val="100000"/>
              </a:lnSpc>
              <a:spcBef>
                <a:spcPts val="1000"/>
              </a:spcBef>
              <a:spcAft>
                <a:spcPts val="0"/>
              </a:spcAft>
              <a:buClr>
                <a:srgbClr val="000000"/>
              </a:buClr>
              <a:buSzPts val="1800"/>
              <a:buChar char="●"/>
            </a:pPr>
            <a:r>
              <a:rPr lang="en">
                <a:solidFill>
                  <a:srgbClr val="000000"/>
                </a:solidFill>
              </a:rPr>
              <a:t>Path Coherence: 0.576</a:t>
            </a:r>
            <a:endParaRPr>
              <a:solidFill>
                <a:srgbClr val="000000"/>
              </a:solidFill>
            </a:endParaRPr>
          </a:p>
          <a:p>
            <a:pPr indent="-342900" lvl="0" marL="457200" rtl="0" algn="l">
              <a:lnSpc>
                <a:spcPct val="100000"/>
              </a:lnSpc>
              <a:spcBef>
                <a:spcPts val="1000"/>
              </a:spcBef>
              <a:spcAft>
                <a:spcPts val="0"/>
              </a:spcAft>
              <a:buClr>
                <a:srgbClr val="000000"/>
              </a:buClr>
              <a:buSzPts val="1800"/>
              <a:buChar char="●"/>
            </a:pPr>
            <a:r>
              <a:rPr lang="en">
                <a:solidFill>
                  <a:srgbClr val="000000"/>
                </a:solidFill>
              </a:rPr>
              <a:t>Arrival Time Disc: 236.54 s</a:t>
            </a:r>
            <a:endParaRPr>
              <a:solidFill>
                <a:srgbClr val="000000"/>
              </a:solidFill>
            </a:endParaRPr>
          </a:p>
          <a:p>
            <a:pPr indent="0" lvl="0" marL="457200" rtl="0" algn="l">
              <a:lnSpc>
                <a:spcPct val="100000"/>
              </a:lnSpc>
              <a:spcBef>
                <a:spcPts val="1000"/>
              </a:spcBef>
              <a:spcAft>
                <a:spcPts val="0"/>
              </a:spcAft>
              <a:buNone/>
            </a:pPr>
            <a:r>
              <a:t/>
            </a:r>
            <a:endParaRPr>
              <a:solidFill>
                <a:srgbClr val="000000"/>
              </a:solidFill>
            </a:endParaRPr>
          </a:p>
          <a:p>
            <a:pPr indent="-342900" lvl="0" marL="457200" rtl="0" algn="l">
              <a:lnSpc>
                <a:spcPct val="100000"/>
              </a:lnSpc>
              <a:spcBef>
                <a:spcPts val="1000"/>
              </a:spcBef>
              <a:spcAft>
                <a:spcPts val="1000"/>
              </a:spcAft>
              <a:buClr>
                <a:srgbClr val="000000"/>
              </a:buClr>
              <a:buSzPts val="1800"/>
              <a:buChar char="●"/>
            </a:pPr>
            <a:r>
              <a:rPr lang="en">
                <a:solidFill>
                  <a:srgbClr val="000000"/>
                </a:solidFill>
              </a:rPr>
              <a:t>Several path corrections, mission terminated before destination was reached</a:t>
            </a:r>
            <a:endParaRPr>
              <a:solidFill>
                <a:srgbClr val="000000"/>
              </a:solidFill>
            </a:endParaRPr>
          </a:p>
        </p:txBody>
      </p:sp>
      <p:pic>
        <p:nvPicPr>
          <p:cNvPr id="277" name="Google Shape;277;p41"/>
          <p:cNvPicPr preferRelativeResize="0"/>
          <p:nvPr/>
        </p:nvPicPr>
        <p:blipFill>
          <a:blip r:embed="rId4">
            <a:alphaModFix/>
          </a:blip>
          <a:stretch>
            <a:fillRect/>
          </a:stretch>
        </p:blipFill>
        <p:spPr>
          <a:xfrm>
            <a:off x="4706175" y="1278863"/>
            <a:ext cx="4267200" cy="3163614"/>
          </a:xfrm>
          <a:prstGeom prst="rect">
            <a:avLst/>
          </a:prstGeom>
          <a:noFill/>
          <a:ln cap="flat" cmpd="dbl" w="38100">
            <a:solidFill>
              <a:srgbClr val="434343"/>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 name="Shape 69"/>
        <p:cNvGrpSpPr/>
        <p:nvPr/>
      </p:nvGrpSpPr>
      <p:grpSpPr>
        <a:xfrm>
          <a:off x="0" y="0"/>
          <a:ext cx="0" cy="0"/>
          <a:chOff x="0" y="0"/>
          <a:chExt cx="0" cy="0"/>
        </a:xfrm>
      </p:grpSpPr>
      <p:sp>
        <p:nvSpPr>
          <p:cNvPr id="70" name="Google Shape;70;p15"/>
          <p:cNvSpPr txBox="1"/>
          <p:nvPr>
            <p:ph type="title"/>
          </p:nvPr>
        </p:nvSpPr>
        <p:spPr>
          <a:xfrm>
            <a:off x="1375500" y="1733100"/>
            <a:ext cx="6393000" cy="1677300"/>
          </a:xfrm>
          <a:prstGeom prst="rect">
            <a:avLst/>
          </a:prstGeom>
          <a:ln cap="flat" cmpd="sng" w="3810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a:p>
            <a:pPr indent="0" lvl="0" marL="0" rtl="0" algn="ctr">
              <a:spcBef>
                <a:spcPts val="0"/>
              </a:spcBef>
              <a:spcAft>
                <a:spcPts val="0"/>
              </a:spcAft>
              <a:buNone/>
            </a:pPr>
            <a:r>
              <a:rPr lang="en" sz="1800"/>
              <a:t>Project Background</a:t>
            </a:r>
            <a:endParaRPr sz="1800"/>
          </a:p>
          <a:p>
            <a:pPr indent="0" lvl="0" marL="0" rtl="0" algn="ctr">
              <a:spcBef>
                <a:spcPts val="0"/>
              </a:spcBef>
              <a:spcAft>
                <a:spcPts val="0"/>
              </a:spcAft>
              <a:buNone/>
            </a:pPr>
            <a:r>
              <a:rPr lang="en" sz="1800"/>
              <a:t>Required Specifications</a:t>
            </a:r>
            <a:endParaRPr sz="1800"/>
          </a:p>
          <a:p>
            <a:pPr indent="0" lvl="0" marL="0" rtl="0" algn="ctr">
              <a:spcBef>
                <a:spcPts val="0"/>
              </a:spcBef>
              <a:spcAft>
                <a:spcPts val="0"/>
              </a:spcAft>
              <a:buNone/>
            </a:pPr>
            <a:r>
              <a:rPr lang="en" sz="1800"/>
              <a:t>Deliverables</a:t>
            </a: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1" name="Shape 281"/>
        <p:cNvGrpSpPr/>
        <p:nvPr/>
      </p:nvGrpSpPr>
      <p:grpSpPr>
        <a:xfrm>
          <a:off x="0" y="0"/>
          <a:ext cx="0" cy="0"/>
          <a:chOff x="0" y="0"/>
          <a:chExt cx="0" cy="0"/>
        </a:xfrm>
      </p:grpSpPr>
      <p:sp>
        <p:nvSpPr>
          <p:cNvPr id="282" name="Google Shape;282;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2-Rover Waypoint Mission</a:t>
            </a:r>
            <a:endParaRPr/>
          </a:p>
        </p:txBody>
      </p:sp>
      <p:sp>
        <p:nvSpPr>
          <p:cNvPr id="283" name="Google Shape;283;p42"/>
          <p:cNvSpPr txBox="1"/>
          <p:nvPr>
            <p:ph idx="1" type="body"/>
          </p:nvPr>
        </p:nvSpPr>
        <p:spPr>
          <a:xfrm>
            <a:off x="311700" y="1152475"/>
            <a:ext cx="3646800" cy="3416400"/>
          </a:xfrm>
          <a:prstGeom prst="rect">
            <a:avLst/>
          </a:prstGeom>
          <a:ln cap="flat" cmpd="sng" w="38100">
            <a:solidFill>
              <a:srgbClr val="E69138"/>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000000"/>
              </a:buClr>
              <a:buSzPts val="1800"/>
              <a:buChar char="●"/>
            </a:pPr>
            <a:r>
              <a:rPr lang="en">
                <a:solidFill>
                  <a:srgbClr val="000000"/>
                </a:solidFill>
              </a:rPr>
              <a:t>Path Coherence</a:t>
            </a:r>
            <a:endParaRPr>
              <a:solidFill>
                <a:srgbClr val="000000"/>
              </a:solidFill>
            </a:endParaRPr>
          </a:p>
          <a:p>
            <a:pPr indent="-317500" lvl="1" marL="914400" rtl="0" algn="l">
              <a:lnSpc>
                <a:spcPct val="100000"/>
              </a:lnSpc>
              <a:spcBef>
                <a:spcPts val="0"/>
              </a:spcBef>
              <a:spcAft>
                <a:spcPts val="0"/>
              </a:spcAft>
              <a:buClr>
                <a:srgbClr val="000000"/>
              </a:buClr>
              <a:buSzPts val="1400"/>
              <a:buChar char="○"/>
            </a:pPr>
            <a:r>
              <a:rPr lang="en">
                <a:solidFill>
                  <a:srgbClr val="000000"/>
                </a:solidFill>
              </a:rPr>
              <a:t>Grey: 0.757</a:t>
            </a:r>
            <a:endParaRPr>
              <a:solidFill>
                <a:srgbClr val="000000"/>
              </a:solidFill>
            </a:endParaRPr>
          </a:p>
          <a:p>
            <a:pPr indent="-317500" lvl="1" marL="914400" rtl="0" algn="l">
              <a:lnSpc>
                <a:spcPct val="100000"/>
              </a:lnSpc>
              <a:spcBef>
                <a:spcPts val="0"/>
              </a:spcBef>
              <a:spcAft>
                <a:spcPts val="0"/>
              </a:spcAft>
              <a:buClr>
                <a:srgbClr val="000000"/>
              </a:buClr>
              <a:buSzPts val="1400"/>
              <a:buChar char="○"/>
            </a:pPr>
            <a:r>
              <a:rPr lang="en">
                <a:solidFill>
                  <a:srgbClr val="000000"/>
                </a:solidFill>
              </a:rPr>
              <a:t>Red: 0.469</a:t>
            </a:r>
            <a:endParaRPr>
              <a:solidFill>
                <a:srgbClr val="000000"/>
              </a:solidFill>
            </a:endParaRPr>
          </a:p>
          <a:p>
            <a:pPr indent="-342900" lvl="0" marL="457200" rtl="0" algn="l">
              <a:lnSpc>
                <a:spcPct val="100000"/>
              </a:lnSpc>
              <a:spcBef>
                <a:spcPts val="0"/>
              </a:spcBef>
              <a:spcAft>
                <a:spcPts val="0"/>
              </a:spcAft>
              <a:buClr>
                <a:srgbClr val="000000"/>
              </a:buClr>
              <a:buSzPts val="1800"/>
              <a:buChar char="●"/>
            </a:pPr>
            <a:r>
              <a:rPr lang="en">
                <a:solidFill>
                  <a:srgbClr val="000000"/>
                </a:solidFill>
              </a:rPr>
              <a:t>Arrival Time Disc</a:t>
            </a:r>
            <a:endParaRPr>
              <a:solidFill>
                <a:srgbClr val="000000"/>
              </a:solidFill>
            </a:endParaRPr>
          </a:p>
          <a:p>
            <a:pPr indent="-317500" lvl="1" marL="914400" rtl="0" algn="l">
              <a:lnSpc>
                <a:spcPct val="100000"/>
              </a:lnSpc>
              <a:spcBef>
                <a:spcPts val="0"/>
              </a:spcBef>
              <a:spcAft>
                <a:spcPts val="0"/>
              </a:spcAft>
              <a:buClr>
                <a:srgbClr val="000000"/>
              </a:buClr>
              <a:buSzPts val="1400"/>
              <a:buChar char="○"/>
            </a:pPr>
            <a:r>
              <a:rPr lang="en">
                <a:solidFill>
                  <a:srgbClr val="000000"/>
                </a:solidFill>
              </a:rPr>
              <a:t>Grey: 148.26 s</a:t>
            </a:r>
            <a:endParaRPr>
              <a:solidFill>
                <a:srgbClr val="000000"/>
              </a:solidFill>
            </a:endParaRPr>
          </a:p>
          <a:p>
            <a:pPr indent="-317500" lvl="1" marL="914400" rtl="0" algn="l">
              <a:lnSpc>
                <a:spcPct val="100000"/>
              </a:lnSpc>
              <a:spcBef>
                <a:spcPts val="0"/>
              </a:spcBef>
              <a:spcAft>
                <a:spcPts val="0"/>
              </a:spcAft>
              <a:buClr>
                <a:srgbClr val="000000"/>
              </a:buClr>
              <a:buSzPts val="1400"/>
              <a:buChar char="○"/>
            </a:pPr>
            <a:r>
              <a:rPr lang="en">
                <a:solidFill>
                  <a:srgbClr val="000000"/>
                </a:solidFill>
              </a:rPr>
              <a:t>Red: 148.26 s</a:t>
            </a:r>
            <a:endParaRPr>
              <a:solidFill>
                <a:srgbClr val="000000"/>
              </a:solidFill>
            </a:endParaRPr>
          </a:p>
          <a:p>
            <a:pPr indent="-317500" lvl="1" marL="914400" rtl="0" algn="l">
              <a:lnSpc>
                <a:spcPct val="100000"/>
              </a:lnSpc>
              <a:spcBef>
                <a:spcPts val="0"/>
              </a:spcBef>
              <a:spcAft>
                <a:spcPts val="0"/>
              </a:spcAft>
              <a:buClr>
                <a:srgbClr val="000000"/>
              </a:buClr>
              <a:buSzPts val="1400"/>
              <a:buChar char="○"/>
            </a:pPr>
            <a:r>
              <a:t/>
            </a:r>
            <a:endParaRPr>
              <a:solidFill>
                <a:srgbClr val="000000"/>
              </a:solidFill>
            </a:endParaRPr>
          </a:p>
          <a:p>
            <a:pPr indent="-342900" lvl="0" marL="457200" rtl="0" algn="l">
              <a:lnSpc>
                <a:spcPct val="100000"/>
              </a:lnSpc>
              <a:spcBef>
                <a:spcPts val="0"/>
              </a:spcBef>
              <a:spcAft>
                <a:spcPts val="0"/>
              </a:spcAft>
              <a:buClr>
                <a:srgbClr val="000000"/>
              </a:buClr>
              <a:buSzPts val="1800"/>
              <a:buChar char="●"/>
            </a:pPr>
            <a:r>
              <a:rPr lang="en">
                <a:solidFill>
                  <a:srgbClr val="000000"/>
                </a:solidFill>
              </a:rPr>
              <a:t>Swarm Tightness: 28.07 m</a:t>
            </a:r>
            <a:r>
              <a:rPr lang="en"/>
              <a:t> </a:t>
            </a:r>
            <a:endParaRPr/>
          </a:p>
        </p:txBody>
      </p:sp>
      <p:pic>
        <p:nvPicPr>
          <p:cNvPr id="284" name="Google Shape;284;p42"/>
          <p:cNvPicPr preferRelativeResize="0"/>
          <p:nvPr/>
        </p:nvPicPr>
        <p:blipFill rotWithShape="1">
          <a:blip r:embed="rId4">
            <a:alphaModFix/>
          </a:blip>
          <a:srcRect b="0" l="24289" r="10114" t="0"/>
          <a:stretch/>
        </p:blipFill>
        <p:spPr>
          <a:xfrm>
            <a:off x="4103375" y="1284475"/>
            <a:ext cx="4546676" cy="3152400"/>
          </a:xfrm>
          <a:prstGeom prst="rect">
            <a:avLst/>
          </a:prstGeom>
          <a:noFill/>
          <a:ln cap="flat" cmpd="dbl" w="38100">
            <a:solidFill>
              <a:srgbClr val="434343"/>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8" name="Shape 288"/>
        <p:cNvGrpSpPr/>
        <p:nvPr/>
      </p:nvGrpSpPr>
      <p:grpSpPr>
        <a:xfrm>
          <a:off x="0" y="0"/>
          <a:ext cx="0" cy="0"/>
          <a:chOff x="0" y="0"/>
          <a:chExt cx="0" cy="0"/>
        </a:xfrm>
      </p:grpSpPr>
      <p:sp>
        <p:nvSpPr>
          <p:cNvPr id="289" name="Google Shape;289;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3-Rover Waypoint Mission</a:t>
            </a:r>
            <a:endParaRPr/>
          </a:p>
        </p:txBody>
      </p:sp>
      <p:sp>
        <p:nvSpPr>
          <p:cNvPr id="290" name="Google Shape;290;p43"/>
          <p:cNvSpPr txBox="1"/>
          <p:nvPr>
            <p:ph idx="1" type="body"/>
          </p:nvPr>
        </p:nvSpPr>
        <p:spPr>
          <a:xfrm>
            <a:off x="311700" y="1152475"/>
            <a:ext cx="3435900" cy="3299400"/>
          </a:xfrm>
          <a:prstGeom prst="rect">
            <a:avLst/>
          </a:prstGeom>
          <a:ln cap="flat" cmpd="sng" w="38100">
            <a:solidFill>
              <a:srgbClr val="E69138"/>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Path Coherence</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Blue: 0.038</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Red: 0.999</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Green: 0.983</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Arrival Time Disc</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Blue: 164.3 s</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Red: 54.1 s</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Green: 72.2 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Swarm Tightness</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BR: 26.15 m</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RG: 18.34 m </a:t>
            </a:r>
            <a:endParaRPr>
              <a:solidFill>
                <a:srgbClr val="000000"/>
              </a:solidFill>
            </a:endParaRPr>
          </a:p>
          <a:p>
            <a:pPr indent="-317500" lvl="1" marL="914400" rtl="0" algn="l">
              <a:spcBef>
                <a:spcPts val="0"/>
              </a:spcBef>
              <a:spcAft>
                <a:spcPts val="0"/>
              </a:spcAft>
              <a:buSzPts val="1400"/>
              <a:buChar char="○"/>
            </a:pPr>
            <a:r>
              <a:rPr lang="en">
                <a:solidFill>
                  <a:srgbClr val="000000"/>
                </a:solidFill>
              </a:rPr>
              <a:t>GB: 16.44 m</a:t>
            </a:r>
            <a:r>
              <a:rPr lang="en"/>
              <a:t> </a:t>
            </a:r>
            <a:endParaRPr/>
          </a:p>
        </p:txBody>
      </p:sp>
      <p:pic>
        <p:nvPicPr>
          <p:cNvPr id="291" name="Google Shape;291;p43"/>
          <p:cNvPicPr preferRelativeResize="0"/>
          <p:nvPr/>
        </p:nvPicPr>
        <p:blipFill>
          <a:blip r:embed="rId4">
            <a:alphaModFix/>
          </a:blip>
          <a:stretch>
            <a:fillRect/>
          </a:stretch>
        </p:blipFill>
        <p:spPr>
          <a:xfrm>
            <a:off x="3910650" y="1211125"/>
            <a:ext cx="4921651" cy="3182100"/>
          </a:xfrm>
          <a:prstGeom prst="rect">
            <a:avLst/>
          </a:prstGeom>
          <a:noFill/>
          <a:ln cap="flat" cmpd="dbl" w="38100">
            <a:solidFill>
              <a:srgbClr val="434343"/>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5" name="Shape 295"/>
        <p:cNvGrpSpPr/>
        <p:nvPr/>
      </p:nvGrpSpPr>
      <p:grpSpPr>
        <a:xfrm>
          <a:off x="0" y="0"/>
          <a:ext cx="0" cy="0"/>
          <a:chOff x="0" y="0"/>
          <a:chExt cx="0" cy="0"/>
        </a:xfrm>
      </p:grpSpPr>
      <p:sp>
        <p:nvSpPr>
          <p:cNvPr id="296" name="Google Shape;296;p44"/>
          <p:cNvSpPr txBox="1"/>
          <p:nvPr>
            <p:ph type="title"/>
          </p:nvPr>
        </p:nvSpPr>
        <p:spPr>
          <a:xfrm>
            <a:off x="920150" y="2150850"/>
            <a:ext cx="7303800" cy="841800"/>
          </a:xfrm>
          <a:prstGeom prst="rect">
            <a:avLst/>
          </a:prstGeom>
          <a:ln cap="flat" cmpd="sng" w="381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Safety &amp; Sustainability Discussion</a:t>
            </a:r>
            <a:endParaRPr sz="1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0" name="Shape 300"/>
        <p:cNvGrpSpPr/>
        <p:nvPr/>
      </p:nvGrpSpPr>
      <p:grpSpPr>
        <a:xfrm>
          <a:off x="0" y="0"/>
          <a:ext cx="0" cy="0"/>
          <a:chOff x="0" y="0"/>
          <a:chExt cx="0" cy="0"/>
        </a:xfrm>
      </p:grpSpPr>
      <p:sp>
        <p:nvSpPr>
          <p:cNvPr id="301" name="Google Shape;301;p45"/>
          <p:cNvSpPr txBox="1"/>
          <p:nvPr>
            <p:ph type="title"/>
          </p:nvPr>
        </p:nvSpPr>
        <p:spPr>
          <a:xfrm>
            <a:off x="311700" y="416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Considerations for Safe Operation</a:t>
            </a:r>
            <a:endParaRPr/>
          </a:p>
        </p:txBody>
      </p:sp>
      <p:sp>
        <p:nvSpPr>
          <p:cNvPr id="302" name="Google Shape;302;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graphicFrame>
        <p:nvGraphicFramePr>
          <p:cNvPr id="303" name="Google Shape;303;p45"/>
          <p:cNvGraphicFramePr/>
          <p:nvPr/>
        </p:nvGraphicFramePr>
        <p:xfrm>
          <a:off x="925050" y="1234063"/>
          <a:ext cx="3000000" cy="3000000"/>
        </p:xfrm>
        <a:graphic>
          <a:graphicData uri="http://schemas.openxmlformats.org/drawingml/2006/table">
            <a:tbl>
              <a:tblPr bandRow="1" firstCol="1" firstRow="1">
                <a:noFill/>
                <a:tableStyleId>{879EFEE5-028F-41AB-934E-112D3E8B98E8}</a:tableStyleId>
              </a:tblPr>
              <a:tblGrid>
                <a:gridCol w="2177925"/>
                <a:gridCol w="5115950"/>
              </a:tblGrid>
              <a:tr h="316875">
                <a:tc>
                  <a:txBody>
                    <a:bodyPr/>
                    <a:lstStyle/>
                    <a:p>
                      <a:pPr indent="0" lvl="0" marL="0" rtl="0" algn="ctr">
                        <a:spcBef>
                          <a:spcPts val="0"/>
                        </a:spcBef>
                        <a:spcAft>
                          <a:spcPts val="600"/>
                        </a:spcAft>
                        <a:buNone/>
                      </a:pPr>
                      <a:r>
                        <a:rPr b="1" i="0" lang="en" sz="1400">
                          <a:latin typeface="Arial"/>
                          <a:ea typeface="Arial"/>
                          <a:cs typeface="Arial"/>
                          <a:sym typeface="Arial"/>
                        </a:rPr>
                        <a:t>Safety</a:t>
                      </a:r>
                      <a:endParaRPr b="1" i="0" sz="1400">
                        <a:latin typeface="Arial"/>
                        <a:ea typeface="Arial"/>
                        <a:cs typeface="Arial"/>
                        <a:sym typeface="Arial"/>
                      </a:endParaRPr>
                    </a:p>
                  </a:txBody>
                  <a:tcPr marT="0" marB="0" marR="68575" marL="68575" anchor="ctr">
                    <a:lnL cap="flat" cmpd="sng" w="6350">
                      <a:solidFill>
                        <a:srgbClr val="674EA7"/>
                      </a:solidFill>
                      <a:prstDash val="solid"/>
                      <a:round/>
                      <a:headEnd len="sm" w="sm" type="none"/>
                      <a:tailEnd len="sm" w="sm" type="none"/>
                    </a:lnL>
                    <a:lnR cap="flat" cmpd="sng">
                      <a:solidFill>
                        <a:srgbClr val="674EA7"/>
                      </a:solidFill>
                      <a:prstDash val="solid"/>
                      <a:round/>
                      <a:headEnd len="sm" w="sm" type="none"/>
                      <a:tailEnd len="sm" w="sm" type="none"/>
                    </a:lnR>
                    <a:lnT cap="flat" cmpd="sng" w="6350">
                      <a:solidFill>
                        <a:srgbClr val="674EA7"/>
                      </a:solidFill>
                      <a:prstDash val="solid"/>
                      <a:round/>
                      <a:headEnd len="sm" w="sm" type="none"/>
                      <a:tailEnd len="sm" w="sm" type="none"/>
                    </a:lnT>
                    <a:lnB cap="flat" cmpd="sng" w="6350">
                      <a:solidFill>
                        <a:srgbClr val="674EA7"/>
                      </a:solidFill>
                      <a:prstDash val="solid"/>
                      <a:round/>
                      <a:headEnd len="sm" w="sm" type="none"/>
                      <a:tailEnd len="sm" w="sm" type="none"/>
                    </a:lnB>
                  </a:tcPr>
                </a:tc>
                <a:tc>
                  <a:txBody>
                    <a:bodyPr/>
                    <a:lstStyle/>
                    <a:p>
                      <a:pPr indent="0" lvl="0" marL="0" rtl="0" algn="ctr">
                        <a:spcBef>
                          <a:spcPts val="0"/>
                        </a:spcBef>
                        <a:spcAft>
                          <a:spcPts val="600"/>
                        </a:spcAft>
                        <a:buNone/>
                      </a:pPr>
                      <a:r>
                        <a:rPr b="1" i="0" lang="en" sz="1400">
                          <a:latin typeface="Arial"/>
                          <a:ea typeface="Arial"/>
                          <a:cs typeface="Arial"/>
                          <a:sym typeface="Arial"/>
                        </a:rPr>
                        <a:t>Description</a:t>
                      </a:r>
                      <a:endParaRPr b="1" i="0" sz="1400">
                        <a:latin typeface="Arial"/>
                        <a:ea typeface="Arial"/>
                        <a:cs typeface="Arial"/>
                        <a:sym typeface="Arial"/>
                      </a:endParaRPr>
                    </a:p>
                  </a:txBody>
                  <a:tcPr marT="0" marB="0" marR="68575" marL="68575">
                    <a:lnL cap="flat" cmpd="sng">
                      <a:solidFill>
                        <a:srgbClr val="674EA7"/>
                      </a:solidFill>
                      <a:prstDash val="solid"/>
                      <a:round/>
                      <a:headEnd len="sm" w="sm" type="none"/>
                      <a:tailEnd len="sm" w="sm" type="none"/>
                    </a:lnL>
                    <a:lnR cap="flat" cmpd="sng" w="6350">
                      <a:solidFill>
                        <a:srgbClr val="674EA7"/>
                      </a:solidFill>
                      <a:prstDash val="solid"/>
                      <a:round/>
                      <a:headEnd len="sm" w="sm" type="none"/>
                      <a:tailEnd len="sm" w="sm" type="none"/>
                    </a:lnR>
                    <a:lnT cap="flat" cmpd="sng" w="6350">
                      <a:solidFill>
                        <a:srgbClr val="674EA7"/>
                      </a:solidFill>
                      <a:prstDash val="solid"/>
                      <a:round/>
                      <a:headEnd len="sm" w="sm" type="none"/>
                      <a:tailEnd len="sm" w="sm" type="none"/>
                    </a:lnT>
                    <a:lnB cap="flat" cmpd="sng" w="6350">
                      <a:solidFill>
                        <a:srgbClr val="674EA7"/>
                      </a:solidFill>
                      <a:prstDash val="solid"/>
                      <a:round/>
                      <a:headEnd len="sm" w="sm" type="none"/>
                      <a:tailEnd len="sm" w="sm" type="none"/>
                    </a:lnB>
                  </a:tcPr>
                </a:tc>
              </a:tr>
              <a:tr h="781650">
                <a:tc>
                  <a:txBody>
                    <a:bodyPr/>
                    <a:lstStyle/>
                    <a:p>
                      <a:pPr indent="0" lvl="0" marL="0" rtl="0" algn="ctr">
                        <a:spcBef>
                          <a:spcPts val="0"/>
                        </a:spcBef>
                        <a:spcAft>
                          <a:spcPts val="600"/>
                        </a:spcAft>
                        <a:buNone/>
                      </a:pPr>
                      <a:r>
                        <a:rPr b="1" lang="en" sz="1400">
                          <a:latin typeface="Arial"/>
                          <a:ea typeface="Arial"/>
                          <a:cs typeface="Arial"/>
                          <a:sym typeface="Arial"/>
                        </a:rPr>
                        <a:t>Safety Switch</a:t>
                      </a:r>
                      <a:endParaRPr b="1" sz="1400">
                        <a:latin typeface="Arial"/>
                        <a:ea typeface="Arial"/>
                        <a:cs typeface="Arial"/>
                        <a:sym typeface="Arial"/>
                      </a:endParaRPr>
                    </a:p>
                  </a:txBody>
                  <a:tcPr marT="0" marB="0" marR="68575" marL="68575" anchor="ctr">
                    <a:lnL cap="flat" cmpd="sng" w="6350">
                      <a:solidFill>
                        <a:srgbClr val="674EA7"/>
                      </a:solidFill>
                      <a:prstDash val="solid"/>
                      <a:round/>
                      <a:headEnd len="sm" w="sm" type="none"/>
                      <a:tailEnd len="sm" w="sm" type="none"/>
                    </a:lnL>
                    <a:lnR cap="flat" cmpd="sng" w="6350">
                      <a:solidFill>
                        <a:srgbClr val="674EA7"/>
                      </a:solidFill>
                      <a:prstDash val="solid"/>
                      <a:round/>
                      <a:headEnd len="sm" w="sm" type="none"/>
                      <a:tailEnd len="sm" w="sm" type="none"/>
                    </a:lnR>
                    <a:lnT cap="flat" cmpd="sng" w="6350">
                      <a:solidFill>
                        <a:srgbClr val="674EA7"/>
                      </a:solidFill>
                      <a:prstDash val="solid"/>
                      <a:round/>
                      <a:headEnd len="sm" w="sm" type="none"/>
                      <a:tailEnd len="sm" w="sm" type="none"/>
                    </a:lnT>
                    <a:lnB cap="flat" cmpd="sng" w="6350">
                      <a:solidFill>
                        <a:srgbClr val="674EA7"/>
                      </a:solidFill>
                      <a:prstDash val="solid"/>
                      <a:round/>
                      <a:headEnd len="sm" w="sm" type="none"/>
                      <a:tailEnd len="sm" w="sm" type="none"/>
                    </a:lnB>
                  </a:tcPr>
                </a:tc>
                <a:tc>
                  <a:txBody>
                    <a:bodyPr/>
                    <a:lstStyle/>
                    <a:p>
                      <a:pPr indent="0" lvl="0" marL="0" rtl="0" algn="ctr">
                        <a:spcBef>
                          <a:spcPts val="0"/>
                        </a:spcBef>
                        <a:spcAft>
                          <a:spcPts val="600"/>
                        </a:spcAft>
                        <a:buNone/>
                      </a:pPr>
                      <a:r>
                        <a:rPr lang="en"/>
                        <a:t>The rover comes equipped with a safety switch that is able to override all commands on the pixhawk and immobilize the vehicle. </a:t>
                      </a:r>
                      <a:endParaRPr/>
                    </a:p>
                  </a:txBody>
                  <a:tcPr marT="0" marB="0" marR="68575" marL="68575">
                    <a:lnL cap="flat" cmpd="sng" w="6350">
                      <a:solidFill>
                        <a:srgbClr val="674EA7"/>
                      </a:solidFill>
                      <a:prstDash val="solid"/>
                      <a:round/>
                      <a:headEnd len="sm" w="sm" type="none"/>
                      <a:tailEnd len="sm" w="sm" type="none"/>
                    </a:lnL>
                    <a:lnR cap="flat" cmpd="sng" w="6350">
                      <a:solidFill>
                        <a:srgbClr val="674EA7"/>
                      </a:solidFill>
                      <a:prstDash val="solid"/>
                      <a:round/>
                      <a:headEnd len="sm" w="sm" type="none"/>
                      <a:tailEnd len="sm" w="sm" type="none"/>
                    </a:lnR>
                    <a:lnT cap="flat" cmpd="sng" w="6350">
                      <a:solidFill>
                        <a:srgbClr val="674EA7"/>
                      </a:solidFill>
                      <a:prstDash val="solid"/>
                      <a:round/>
                      <a:headEnd len="sm" w="sm" type="none"/>
                      <a:tailEnd len="sm" w="sm" type="none"/>
                    </a:lnT>
                    <a:lnB cap="flat" cmpd="sng" w="6350">
                      <a:solidFill>
                        <a:srgbClr val="674EA7"/>
                      </a:solidFill>
                      <a:prstDash val="solid"/>
                      <a:round/>
                      <a:headEnd len="sm" w="sm" type="none"/>
                      <a:tailEnd len="sm" w="sm" type="none"/>
                    </a:lnB>
                    <a:solidFill>
                      <a:srgbClr val="D9D2E9"/>
                    </a:solidFill>
                  </a:tcPr>
                </a:tc>
              </a:tr>
              <a:tr h="552900">
                <a:tc>
                  <a:txBody>
                    <a:bodyPr/>
                    <a:lstStyle/>
                    <a:p>
                      <a:pPr indent="0" lvl="0" marL="0" rtl="0" algn="ctr">
                        <a:spcBef>
                          <a:spcPts val="0"/>
                        </a:spcBef>
                        <a:spcAft>
                          <a:spcPts val="600"/>
                        </a:spcAft>
                        <a:buNone/>
                      </a:pPr>
                      <a:r>
                        <a:rPr b="1" lang="en" sz="1400">
                          <a:latin typeface="Arial"/>
                          <a:ea typeface="Arial"/>
                          <a:cs typeface="Arial"/>
                          <a:sym typeface="Arial"/>
                        </a:rPr>
                        <a:t>Traffic/Surrounding Awareness</a:t>
                      </a:r>
                      <a:endParaRPr b="1" sz="1400">
                        <a:latin typeface="Arial"/>
                        <a:ea typeface="Arial"/>
                        <a:cs typeface="Arial"/>
                        <a:sym typeface="Arial"/>
                      </a:endParaRPr>
                    </a:p>
                  </a:txBody>
                  <a:tcPr marT="0" marB="0" marR="68575" marL="68575" anchor="ctr">
                    <a:lnL cap="flat" cmpd="sng" w="6350">
                      <a:solidFill>
                        <a:srgbClr val="674EA7"/>
                      </a:solidFill>
                      <a:prstDash val="solid"/>
                      <a:round/>
                      <a:headEnd len="sm" w="sm" type="none"/>
                      <a:tailEnd len="sm" w="sm" type="none"/>
                    </a:lnL>
                    <a:lnR cap="flat" cmpd="sng" w="6350">
                      <a:solidFill>
                        <a:srgbClr val="674EA7"/>
                      </a:solidFill>
                      <a:prstDash val="solid"/>
                      <a:round/>
                      <a:headEnd len="sm" w="sm" type="none"/>
                      <a:tailEnd len="sm" w="sm" type="none"/>
                    </a:lnR>
                    <a:lnT cap="flat" cmpd="sng" w="6350">
                      <a:solidFill>
                        <a:srgbClr val="674EA7"/>
                      </a:solidFill>
                      <a:prstDash val="solid"/>
                      <a:round/>
                      <a:headEnd len="sm" w="sm" type="none"/>
                      <a:tailEnd len="sm" w="sm" type="none"/>
                    </a:lnT>
                    <a:lnB cap="flat" cmpd="sng" w="6350">
                      <a:solidFill>
                        <a:srgbClr val="674EA7"/>
                      </a:solidFill>
                      <a:prstDash val="solid"/>
                      <a:round/>
                      <a:headEnd len="sm" w="sm" type="none"/>
                      <a:tailEnd len="sm" w="sm" type="none"/>
                    </a:lnB>
                  </a:tcPr>
                </a:tc>
                <a:tc>
                  <a:txBody>
                    <a:bodyPr/>
                    <a:lstStyle/>
                    <a:p>
                      <a:pPr indent="0" lvl="0" marL="0" rtl="0" algn="ctr">
                        <a:spcBef>
                          <a:spcPts val="0"/>
                        </a:spcBef>
                        <a:spcAft>
                          <a:spcPts val="600"/>
                        </a:spcAft>
                        <a:buNone/>
                      </a:pPr>
                      <a:r>
                        <a:rPr lang="en"/>
                        <a:t>O</a:t>
                      </a:r>
                      <a:r>
                        <a:rPr lang="en"/>
                        <a:t>ne must always maintain spatial awareness. </a:t>
                      </a:r>
                      <a:endParaRPr/>
                    </a:p>
                  </a:txBody>
                  <a:tcPr marT="0" marB="0" marR="68575" marL="68575">
                    <a:lnL cap="flat" cmpd="sng" w="6350">
                      <a:solidFill>
                        <a:srgbClr val="674EA7"/>
                      </a:solidFill>
                      <a:prstDash val="solid"/>
                      <a:round/>
                      <a:headEnd len="sm" w="sm" type="none"/>
                      <a:tailEnd len="sm" w="sm" type="none"/>
                    </a:lnL>
                    <a:lnR cap="flat" cmpd="sng" w="6350">
                      <a:solidFill>
                        <a:srgbClr val="674EA7"/>
                      </a:solidFill>
                      <a:prstDash val="solid"/>
                      <a:round/>
                      <a:headEnd len="sm" w="sm" type="none"/>
                      <a:tailEnd len="sm" w="sm" type="none"/>
                    </a:lnR>
                    <a:lnT cap="flat" cmpd="sng" w="6350">
                      <a:solidFill>
                        <a:srgbClr val="674EA7"/>
                      </a:solidFill>
                      <a:prstDash val="solid"/>
                      <a:round/>
                      <a:headEnd len="sm" w="sm" type="none"/>
                      <a:tailEnd len="sm" w="sm" type="none"/>
                    </a:lnT>
                    <a:lnB cap="flat" cmpd="sng" w="6350">
                      <a:solidFill>
                        <a:srgbClr val="674EA7"/>
                      </a:solidFill>
                      <a:prstDash val="solid"/>
                      <a:round/>
                      <a:headEnd len="sm" w="sm" type="none"/>
                      <a:tailEnd len="sm" w="sm" type="none"/>
                    </a:lnB>
                    <a:solidFill>
                      <a:schemeClr val="lt1"/>
                    </a:solidFill>
                  </a:tcPr>
                </a:tc>
              </a:tr>
              <a:tr h="552900">
                <a:tc>
                  <a:txBody>
                    <a:bodyPr/>
                    <a:lstStyle/>
                    <a:p>
                      <a:pPr indent="0" lvl="0" marL="0" rtl="0" algn="ctr">
                        <a:spcBef>
                          <a:spcPts val="0"/>
                        </a:spcBef>
                        <a:spcAft>
                          <a:spcPts val="600"/>
                        </a:spcAft>
                        <a:buNone/>
                      </a:pPr>
                      <a:r>
                        <a:rPr b="1" lang="en" sz="1400">
                          <a:latin typeface="Arial"/>
                          <a:ea typeface="Arial"/>
                          <a:cs typeface="Arial"/>
                          <a:sym typeface="Arial"/>
                        </a:rPr>
                        <a:t>Electrical Shock</a:t>
                      </a:r>
                      <a:endParaRPr b="1" sz="1400">
                        <a:latin typeface="Arial"/>
                        <a:ea typeface="Arial"/>
                        <a:cs typeface="Arial"/>
                        <a:sym typeface="Arial"/>
                      </a:endParaRPr>
                    </a:p>
                  </a:txBody>
                  <a:tcPr marT="0" marB="0" marR="68575" marL="68575" anchor="ctr">
                    <a:lnL cap="flat" cmpd="sng" w="6350">
                      <a:solidFill>
                        <a:srgbClr val="674EA7"/>
                      </a:solidFill>
                      <a:prstDash val="solid"/>
                      <a:round/>
                      <a:headEnd len="sm" w="sm" type="none"/>
                      <a:tailEnd len="sm" w="sm" type="none"/>
                    </a:lnL>
                    <a:lnR cap="flat" cmpd="sng" w="6350">
                      <a:solidFill>
                        <a:srgbClr val="674EA7"/>
                      </a:solidFill>
                      <a:prstDash val="solid"/>
                      <a:round/>
                      <a:headEnd len="sm" w="sm" type="none"/>
                      <a:tailEnd len="sm" w="sm" type="none"/>
                    </a:lnR>
                    <a:lnT cap="flat" cmpd="sng" w="6350">
                      <a:solidFill>
                        <a:srgbClr val="674EA7"/>
                      </a:solidFill>
                      <a:prstDash val="solid"/>
                      <a:round/>
                      <a:headEnd len="sm" w="sm" type="none"/>
                      <a:tailEnd len="sm" w="sm" type="none"/>
                    </a:lnT>
                    <a:lnB cap="flat" cmpd="sng" w="6350">
                      <a:solidFill>
                        <a:srgbClr val="674EA7"/>
                      </a:solidFill>
                      <a:prstDash val="solid"/>
                      <a:round/>
                      <a:headEnd len="sm" w="sm" type="none"/>
                      <a:tailEnd len="sm" w="sm" type="none"/>
                    </a:lnB>
                  </a:tcPr>
                </a:tc>
                <a:tc>
                  <a:txBody>
                    <a:bodyPr/>
                    <a:lstStyle/>
                    <a:p>
                      <a:pPr indent="0" lvl="0" marL="0" rtl="0" algn="ctr">
                        <a:spcBef>
                          <a:spcPts val="0"/>
                        </a:spcBef>
                        <a:spcAft>
                          <a:spcPts val="600"/>
                        </a:spcAft>
                        <a:buNone/>
                      </a:pPr>
                      <a:r>
                        <a:rPr lang="en"/>
                        <a:t>The electrical system of the rover is mostly exposed.</a:t>
                      </a:r>
                      <a:endParaRPr/>
                    </a:p>
                  </a:txBody>
                  <a:tcPr marT="0" marB="0" marR="68575" marL="68575">
                    <a:lnL cap="flat" cmpd="sng" w="6350">
                      <a:solidFill>
                        <a:srgbClr val="674EA7"/>
                      </a:solidFill>
                      <a:prstDash val="solid"/>
                      <a:round/>
                      <a:headEnd len="sm" w="sm" type="none"/>
                      <a:tailEnd len="sm" w="sm" type="none"/>
                    </a:lnL>
                    <a:lnR cap="flat" cmpd="sng" w="6350">
                      <a:solidFill>
                        <a:srgbClr val="674EA7"/>
                      </a:solidFill>
                      <a:prstDash val="solid"/>
                      <a:round/>
                      <a:headEnd len="sm" w="sm" type="none"/>
                      <a:tailEnd len="sm" w="sm" type="none"/>
                    </a:lnR>
                    <a:lnT cap="flat" cmpd="sng" w="6350">
                      <a:solidFill>
                        <a:srgbClr val="674EA7"/>
                      </a:solidFill>
                      <a:prstDash val="solid"/>
                      <a:round/>
                      <a:headEnd len="sm" w="sm" type="none"/>
                      <a:tailEnd len="sm" w="sm" type="none"/>
                    </a:lnT>
                    <a:lnB cap="flat" cmpd="sng" w="6350">
                      <a:solidFill>
                        <a:srgbClr val="674EA7"/>
                      </a:solidFill>
                      <a:prstDash val="solid"/>
                      <a:round/>
                      <a:headEnd len="sm" w="sm" type="none"/>
                      <a:tailEnd len="sm" w="sm" type="none"/>
                    </a:lnB>
                    <a:solidFill>
                      <a:srgbClr val="D9D2E9"/>
                    </a:solidFill>
                  </a:tcPr>
                </a:tc>
              </a:tr>
              <a:tr h="714475">
                <a:tc>
                  <a:txBody>
                    <a:bodyPr/>
                    <a:lstStyle/>
                    <a:p>
                      <a:pPr indent="0" lvl="0" marL="0" rtl="0" algn="ctr">
                        <a:spcBef>
                          <a:spcPts val="0"/>
                        </a:spcBef>
                        <a:spcAft>
                          <a:spcPts val="600"/>
                        </a:spcAft>
                        <a:buNone/>
                      </a:pPr>
                      <a:r>
                        <a:rPr b="1" lang="en" sz="1400">
                          <a:latin typeface="Arial"/>
                          <a:ea typeface="Arial"/>
                          <a:cs typeface="Arial"/>
                          <a:sym typeface="Arial"/>
                        </a:rPr>
                        <a:t>Li-Po Batteries</a:t>
                      </a:r>
                      <a:endParaRPr b="1" sz="1400">
                        <a:latin typeface="Arial"/>
                        <a:ea typeface="Arial"/>
                        <a:cs typeface="Arial"/>
                        <a:sym typeface="Arial"/>
                      </a:endParaRPr>
                    </a:p>
                  </a:txBody>
                  <a:tcPr marT="0" marB="0" marR="68575" marL="68575" anchor="ctr">
                    <a:lnL cap="flat" cmpd="sng" w="6350">
                      <a:solidFill>
                        <a:srgbClr val="674EA7"/>
                      </a:solidFill>
                      <a:prstDash val="solid"/>
                      <a:round/>
                      <a:headEnd len="sm" w="sm" type="none"/>
                      <a:tailEnd len="sm" w="sm" type="none"/>
                    </a:lnL>
                    <a:lnR cap="flat" cmpd="sng" w="6350">
                      <a:solidFill>
                        <a:srgbClr val="674EA7"/>
                      </a:solidFill>
                      <a:prstDash val="solid"/>
                      <a:round/>
                      <a:headEnd len="sm" w="sm" type="none"/>
                      <a:tailEnd len="sm" w="sm" type="none"/>
                    </a:lnR>
                    <a:lnT cap="flat" cmpd="sng" w="6350">
                      <a:solidFill>
                        <a:srgbClr val="674EA7"/>
                      </a:solidFill>
                      <a:prstDash val="solid"/>
                      <a:round/>
                      <a:headEnd len="sm" w="sm" type="none"/>
                      <a:tailEnd len="sm" w="sm" type="none"/>
                    </a:lnT>
                    <a:lnB cap="flat" cmpd="sng" w="6350">
                      <a:solidFill>
                        <a:srgbClr val="674EA7"/>
                      </a:solidFill>
                      <a:prstDash val="solid"/>
                      <a:round/>
                      <a:headEnd len="sm" w="sm" type="none"/>
                      <a:tailEnd len="sm" w="sm" type="none"/>
                    </a:lnB>
                  </a:tcPr>
                </a:tc>
                <a:tc>
                  <a:txBody>
                    <a:bodyPr/>
                    <a:lstStyle/>
                    <a:p>
                      <a:pPr indent="0" lvl="0" marL="0" rtl="0" algn="ctr">
                        <a:spcBef>
                          <a:spcPts val="0"/>
                        </a:spcBef>
                        <a:spcAft>
                          <a:spcPts val="600"/>
                        </a:spcAft>
                        <a:buNone/>
                      </a:pPr>
                      <a:r>
                        <a:rPr lang="en"/>
                        <a:t>The dangers of Li-Po batteries are real. </a:t>
                      </a:r>
                      <a:endParaRPr/>
                    </a:p>
                  </a:txBody>
                  <a:tcPr marT="0" marB="0" marR="68575" marL="68575">
                    <a:lnL cap="flat" cmpd="sng" w="6350">
                      <a:solidFill>
                        <a:srgbClr val="674EA7"/>
                      </a:solidFill>
                      <a:prstDash val="solid"/>
                      <a:round/>
                      <a:headEnd len="sm" w="sm" type="none"/>
                      <a:tailEnd len="sm" w="sm" type="none"/>
                    </a:lnL>
                    <a:lnR cap="flat" cmpd="sng" w="6350">
                      <a:solidFill>
                        <a:srgbClr val="674EA7"/>
                      </a:solidFill>
                      <a:prstDash val="solid"/>
                      <a:round/>
                      <a:headEnd len="sm" w="sm" type="none"/>
                      <a:tailEnd len="sm" w="sm" type="none"/>
                    </a:lnR>
                    <a:lnT cap="flat" cmpd="sng" w="6350">
                      <a:solidFill>
                        <a:srgbClr val="674EA7"/>
                      </a:solidFill>
                      <a:prstDash val="solid"/>
                      <a:round/>
                      <a:headEnd len="sm" w="sm" type="none"/>
                      <a:tailEnd len="sm" w="sm" type="none"/>
                    </a:lnT>
                    <a:lnB cap="flat" cmpd="sng" w="6350">
                      <a:solidFill>
                        <a:srgbClr val="674EA7"/>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7" name="Shape 307"/>
        <p:cNvGrpSpPr/>
        <p:nvPr/>
      </p:nvGrpSpPr>
      <p:grpSpPr>
        <a:xfrm>
          <a:off x="0" y="0"/>
          <a:ext cx="0" cy="0"/>
          <a:chOff x="0" y="0"/>
          <a:chExt cx="0" cy="0"/>
        </a:xfrm>
      </p:grpSpPr>
      <p:sp>
        <p:nvSpPr>
          <p:cNvPr id="308" name="Google Shape;308;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Major Factors Affecting Sustainability </a:t>
            </a:r>
            <a:endParaRPr/>
          </a:p>
        </p:txBody>
      </p:sp>
      <p:sp>
        <p:nvSpPr>
          <p:cNvPr id="309" name="Google Shape;309;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457200" lvl="0" marL="0" rtl="0" algn="l">
              <a:lnSpc>
                <a:spcPct val="100000"/>
              </a:lnSpc>
              <a:spcBef>
                <a:spcPts val="1600"/>
              </a:spcBef>
              <a:spcAft>
                <a:spcPts val="800"/>
              </a:spcAft>
              <a:buClr>
                <a:schemeClr val="dk1"/>
              </a:buClr>
              <a:buSzPts val="1100"/>
              <a:buFont typeface="Arial"/>
              <a:buNone/>
            </a:pPr>
            <a:r>
              <a:t/>
            </a:r>
            <a:endParaRPr/>
          </a:p>
        </p:txBody>
      </p:sp>
      <p:graphicFrame>
        <p:nvGraphicFramePr>
          <p:cNvPr id="310" name="Google Shape;310;p46"/>
          <p:cNvGraphicFramePr/>
          <p:nvPr/>
        </p:nvGraphicFramePr>
        <p:xfrm>
          <a:off x="1509713" y="1386638"/>
          <a:ext cx="3000000" cy="3000000"/>
        </p:xfrm>
        <a:graphic>
          <a:graphicData uri="http://schemas.openxmlformats.org/drawingml/2006/table">
            <a:tbl>
              <a:tblPr bandRow="1" firstCol="1" firstRow="1">
                <a:noFill/>
                <a:tableStyleId>{879EFEE5-028F-41AB-934E-112D3E8B98E8}</a:tableStyleId>
              </a:tblPr>
              <a:tblGrid>
                <a:gridCol w="1828800"/>
                <a:gridCol w="4295775"/>
              </a:tblGrid>
              <a:tr h="260125">
                <a:tc>
                  <a:txBody>
                    <a:bodyPr/>
                    <a:lstStyle/>
                    <a:p>
                      <a:pPr indent="0" lvl="0" marL="0" rtl="0" algn="ctr">
                        <a:spcBef>
                          <a:spcPts val="0"/>
                        </a:spcBef>
                        <a:spcAft>
                          <a:spcPts val="600"/>
                        </a:spcAft>
                        <a:buNone/>
                      </a:pPr>
                      <a:r>
                        <a:rPr b="1" i="0" lang="en" sz="1400">
                          <a:latin typeface="Arial"/>
                          <a:ea typeface="Arial"/>
                          <a:cs typeface="Arial"/>
                          <a:sym typeface="Arial"/>
                        </a:rPr>
                        <a:t>Vulnerabilities</a:t>
                      </a:r>
                      <a:endParaRPr b="1" i="0" sz="1400">
                        <a:latin typeface="Arial"/>
                        <a:ea typeface="Arial"/>
                        <a:cs typeface="Arial"/>
                        <a:sym typeface="Arial"/>
                      </a:endParaRPr>
                    </a:p>
                  </a:txBody>
                  <a:tcPr marT="0" marB="0" marR="68575" marL="68575" anchor="ctr">
                    <a:lnL cap="flat" cmpd="sng" w="6350">
                      <a:solidFill>
                        <a:srgbClr val="674EA7"/>
                      </a:solidFill>
                      <a:prstDash val="solid"/>
                      <a:round/>
                      <a:headEnd len="sm" w="sm" type="none"/>
                      <a:tailEnd len="sm" w="sm" type="none"/>
                    </a:lnL>
                    <a:lnR cap="flat" cmpd="sng">
                      <a:solidFill>
                        <a:srgbClr val="674EA7"/>
                      </a:solidFill>
                      <a:prstDash val="solid"/>
                      <a:round/>
                      <a:headEnd len="sm" w="sm" type="none"/>
                      <a:tailEnd len="sm" w="sm" type="none"/>
                    </a:lnR>
                    <a:lnT cap="flat" cmpd="sng" w="6350">
                      <a:solidFill>
                        <a:srgbClr val="674EA7"/>
                      </a:solidFill>
                      <a:prstDash val="solid"/>
                      <a:round/>
                      <a:headEnd len="sm" w="sm" type="none"/>
                      <a:tailEnd len="sm" w="sm" type="none"/>
                    </a:lnT>
                    <a:lnB cap="flat" cmpd="sng" w="6350">
                      <a:solidFill>
                        <a:srgbClr val="674EA7"/>
                      </a:solidFill>
                      <a:prstDash val="solid"/>
                      <a:round/>
                      <a:headEnd len="sm" w="sm" type="none"/>
                      <a:tailEnd len="sm" w="sm" type="none"/>
                    </a:lnB>
                  </a:tcPr>
                </a:tc>
                <a:tc>
                  <a:txBody>
                    <a:bodyPr/>
                    <a:lstStyle/>
                    <a:p>
                      <a:pPr indent="0" lvl="0" marL="0" rtl="0" algn="ctr">
                        <a:spcBef>
                          <a:spcPts val="0"/>
                        </a:spcBef>
                        <a:spcAft>
                          <a:spcPts val="600"/>
                        </a:spcAft>
                        <a:buNone/>
                      </a:pPr>
                      <a:r>
                        <a:rPr b="1" i="0" lang="en" sz="1400">
                          <a:latin typeface="Arial"/>
                          <a:ea typeface="Arial"/>
                          <a:cs typeface="Arial"/>
                          <a:sym typeface="Arial"/>
                        </a:rPr>
                        <a:t>Description</a:t>
                      </a:r>
                      <a:endParaRPr b="1" i="0" sz="1400">
                        <a:latin typeface="Arial"/>
                        <a:ea typeface="Arial"/>
                        <a:cs typeface="Arial"/>
                        <a:sym typeface="Arial"/>
                      </a:endParaRPr>
                    </a:p>
                  </a:txBody>
                  <a:tcPr marT="0" marB="0" marR="68575" marL="68575">
                    <a:lnL cap="flat" cmpd="sng">
                      <a:solidFill>
                        <a:srgbClr val="674EA7"/>
                      </a:solidFill>
                      <a:prstDash val="solid"/>
                      <a:round/>
                      <a:headEnd len="sm" w="sm" type="none"/>
                      <a:tailEnd len="sm" w="sm" type="none"/>
                    </a:lnL>
                    <a:lnR cap="flat" cmpd="sng" w="6350">
                      <a:solidFill>
                        <a:srgbClr val="674EA7"/>
                      </a:solidFill>
                      <a:prstDash val="solid"/>
                      <a:round/>
                      <a:headEnd len="sm" w="sm" type="none"/>
                      <a:tailEnd len="sm" w="sm" type="none"/>
                    </a:lnR>
                    <a:lnT cap="flat" cmpd="sng" w="6350">
                      <a:solidFill>
                        <a:srgbClr val="674EA7"/>
                      </a:solidFill>
                      <a:prstDash val="solid"/>
                      <a:round/>
                      <a:headEnd len="sm" w="sm" type="none"/>
                      <a:tailEnd len="sm" w="sm" type="none"/>
                    </a:lnT>
                    <a:lnB cap="flat" cmpd="sng" w="6350">
                      <a:solidFill>
                        <a:srgbClr val="674EA7"/>
                      </a:solidFill>
                      <a:prstDash val="solid"/>
                      <a:round/>
                      <a:headEnd len="sm" w="sm" type="none"/>
                      <a:tailEnd len="sm" w="sm" type="none"/>
                    </a:lnB>
                  </a:tcPr>
                </a:tc>
              </a:tr>
              <a:tr h="626225">
                <a:tc>
                  <a:txBody>
                    <a:bodyPr/>
                    <a:lstStyle/>
                    <a:p>
                      <a:pPr indent="0" lvl="0" marL="0" rtl="0" algn="ctr">
                        <a:spcBef>
                          <a:spcPts val="0"/>
                        </a:spcBef>
                        <a:spcAft>
                          <a:spcPts val="600"/>
                        </a:spcAft>
                        <a:buNone/>
                      </a:pPr>
                      <a:r>
                        <a:rPr b="1" lang="en" sz="1400">
                          <a:latin typeface="Arial"/>
                          <a:ea typeface="Arial"/>
                          <a:cs typeface="Arial"/>
                          <a:sym typeface="Arial"/>
                        </a:rPr>
                        <a:t>Motor Life</a:t>
                      </a:r>
                      <a:endParaRPr b="1" sz="1400">
                        <a:latin typeface="Arial"/>
                        <a:ea typeface="Arial"/>
                        <a:cs typeface="Arial"/>
                        <a:sym typeface="Arial"/>
                      </a:endParaRPr>
                    </a:p>
                  </a:txBody>
                  <a:tcPr marT="0" marB="0" marR="68575" marL="68575" anchor="ctr">
                    <a:lnL cap="flat" cmpd="sng" w="6350">
                      <a:solidFill>
                        <a:srgbClr val="674EA7"/>
                      </a:solidFill>
                      <a:prstDash val="solid"/>
                      <a:round/>
                      <a:headEnd len="sm" w="sm" type="none"/>
                      <a:tailEnd len="sm" w="sm" type="none"/>
                    </a:lnL>
                    <a:lnR cap="flat" cmpd="sng" w="6350">
                      <a:solidFill>
                        <a:srgbClr val="674EA7"/>
                      </a:solidFill>
                      <a:prstDash val="solid"/>
                      <a:round/>
                      <a:headEnd len="sm" w="sm" type="none"/>
                      <a:tailEnd len="sm" w="sm" type="none"/>
                    </a:lnR>
                    <a:lnT cap="flat" cmpd="sng" w="6350">
                      <a:solidFill>
                        <a:srgbClr val="674EA7"/>
                      </a:solidFill>
                      <a:prstDash val="solid"/>
                      <a:round/>
                      <a:headEnd len="sm" w="sm" type="none"/>
                      <a:tailEnd len="sm" w="sm" type="none"/>
                    </a:lnT>
                    <a:lnB cap="flat" cmpd="sng" w="6350">
                      <a:solidFill>
                        <a:srgbClr val="674EA7"/>
                      </a:solidFill>
                      <a:prstDash val="solid"/>
                      <a:round/>
                      <a:headEnd len="sm" w="sm" type="none"/>
                      <a:tailEnd len="sm" w="sm" type="none"/>
                    </a:lnB>
                  </a:tcPr>
                </a:tc>
                <a:tc>
                  <a:txBody>
                    <a:bodyPr/>
                    <a:lstStyle/>
                    <a:p>
                      <a:pPr indent="0" lvl="0" marL="0" rtl="0" algn="ctr">
                        <a:spcBef>
                          <a:spcPts val="0"/>
                        </a:spcBef>
                        <a:spcAft>
                          <a:spcPts val="800"/>
                        </a:spcAft>
                        <a:buClr>
                          <a:schemeClr val="dk1"/>
                        </a:buClr>
                        <a:buSzPts val="1100"/>
                        <a:buFont typeface="Arial"/>
                        <a:buNone/>
                      </a:pPr>
                      <a:r>
                        <a:rPr lang="en">
                          <a:solidFill>
                            <a:schemeClr val="dk1"/>
                          </a:solidFill>
                        </a:rPr>
                        <a:t>Brush failure due to contaminants, such as dirt and moisture, as well as a high number of discharge cycles</a:t>
                      </a:r>
                      <a:endParaRPr/>
                    </a:p>
                  </a:txBody>
                  <a:tcPr marT="91425" marB="0" marR="68575" marL="68575">
                    <a:lnL cap="flat" cmpd="sng" w="6350">
                      <a:solidFill>
                        <a:srgbClr val="674EA7"/>
                      </a:solidFill>
                      <a:prstDash val="solid"/>
                      <a:round/>
                      <a:headEnd len="sm" w="sm" type="none"/>
                      <a:tailEnd len="sm" w="sm" type="none"/>
                    </a:lnL>
                    <a:lnR cap="flat" cmpd="sng" w="6350">
                      <a:solidFill>
                        <a:srgbClr val="674EA7"/>
                      </a:solidFill>
                      <a:prstDash val="solid"/>
                      <a:round/>
                      <a:headEnd len="sm" w="sm" type="none"/>
                      <a:tailEnd len="sm" w="sm" type="none"/>
                    </a:lnR>
                    <a:lnT cap="flat" cmpd="sng" w="6350">
                      <a:solidFill>
                        <a:srgbClr val="674EA7"/>
                      </a:solidFill>
                      <a:prstDash val="solid"/>
                      <a:round/>
                      <a:headEnd len="sm" w="sm" type="none"/>
                      <a:tailEnd len="sm" w="sm" type="none"/>
                    </a:lnT>
                    <a:lnB cap="flat" cmpd="sng" w="6350">
                      <a:solidFill>
                        <a:srgbClr val="674EA7"/>
                      </a:solidFill>
                      <a:prstDash val="solid"/>
                      <a:round/>
                      <a:headEnd len="sm" w="sm" type="none"/>
                      <a:tailEnd len="sm" w="sm" type="none"/>
                    </a:lnB>
                    <a:solidFill>
                      <a:srgbClr val="D9D2E9"/>
                    </a:solidFill>
                  </a:tcPr>
                </a:tc>
              </a:tr>
              <a:tr h="626225">
                <a:tc>
                  <a:txBody>
                    <a:bodyPr/>
                    <a:lstStyle/>
                    <a:p>
                      <a:pPr indent="0" lvl="0" marL="0" rtl="0" algn="ctr">
                        <a:spcBef>
                          <a:spcPts val="0"/>
                        </a:spcBef>
                        <a:spcAft>
                          <a:spcPts val="600"/>
                        </a:spcAft>
                        <a:buNone/>
                      </a:pPr>
                      <a:r>
                        <a:rPr b="1" lang="en" sz="1400">
                          <a:latin typeface="Arial"/>
                          <a:ea typeface="Arial"/>
                          <a:cs typeface="Arial"/>
                          <a:sym typeface="Arial"/>
                        </a:rPr>
                        <a:t>Erosion</a:t>
                      </a:r>
                      <a:endParaRPr b="1" sz="1400">
                        <a:latin typeface="Arial"/>
                        <a:ea typeface="Arial"/>
                        <a:cs typeface="Arial"/>
                        <a:sym typeface="Arial"/>
                      </a:endParaRPr>
                    </a:p>
                  </a:txBody>
                  <a:tcPr marT="0" marB="0" marR="68575" marL="68575" anchor="ctr">
                    <a:lnL cap="flat" cmpd="sng" w="6350">
                      <a:solidFill>
                        <a:srgbClr val="674EA7"/>
                      </a:solidFill>
                      <a:prstDash val="solid"/>
                      <a:round/>
                      <a:headEnd len="sm" w="sm" type="none"/>
                      <a:tailEnd len="sm" w="sm" type="none"/>
                    </a:lnL>
                    <a:lnR cap="flat" cmpd="sng" w="6350">
                      <a:solidFill>
                        <a:srgbClr val="674EA7"/>
                      </a:solidFill>
                      <a:prstDash val="solid"/>
                      <a:round/>
                      <a:headEnd len="sm" w="sm" type="none"/>
                      <a:tailEnd len="sm" w="sm" type="none"/>
                    </a:lnR>
                    <a:lnT cap="flat" cmpd="sng" w="6350">
                      <a:solidFill>
                        <a:srgbClr val="674EA7"/>
                      </a:solidFill>
                      <a:prstDash val="solid"/>
                      <a:round/>
                      <a:headEnd len="sm" w="sm" type="none"/>
                      <a:tailEnd len="sm" w="sm" type="none"/>
                    </a:lnT>
                    <a:lnB cap="flat" cmpd="sng" w="6350">
                      <a:solidFill>
                        <a:srgbClr val="674EA7"/>
                      </a:solidFill>
                      <a:prstDash val="solid"/>
                      <a:round/>
                      <a:headEnd len="sm" w="sm" type="none"/>
                      <a:tailEnd len="sm" w="sm" type="none"/>
                    </a:lnB>
                  </a:tcPr>
                </a:tc>
                <a:tc>
                  <a:txBody>
                    <a:bodyPr/>
                    <a:lstStyle/>
                    <a:p>
                      <a:pPr indent="0" lvl="0" marL="0" rtl="0" algn="ctr">
                        <a:spcBef>
                          <a:spcPts val="0"/>
                        </a:spcBef>
                        <a:spcAft>
                          <a:spcPts val="800"/>
                        </a:spcAft>
                        <a:buClr>
                          <a:schemeClr val="dk1"/>
                        </a:buClr>
                        <a:buSzPts val="1100"/>
                        <a:buFont typeface="Arial"/>
                        <a:buNone/>
                      </a:pPr>
                      <a:r>
                        <a:rPr lang="en">
                          <a:solidFill>
                            <a:schemeClr val="dk1"/>
                          </a:solidFill>
                        </a:rPr>
                        <a:t>M</a:t>
                      </a:r>
                      <a:r>
                        <a:rPr lang="en">
                          <a:solidFill>
                            <a:schemeClr val="dk1"/>
                          </a:solidFill>
                        </a:rPr>
                        <a:t>ain chassis and auxiliary housings experienced noticeable wear</a:t>
                      </a:r>
                      <a:endParaRPr/>
                    </a:p>
                  </a:txBody>
                  <a:tcPr marT="182875" marB="0" marR="68575" marL="68575">
                    <a:lnL cap="flat" cmpd="sng" w="6350">
                      <a:solidFill>
                        <a:srgbClr val="674EA7"/>
                      </a:solidFill>
                      <a:prstDash val="solid"/>
                      <a:round/>
                      <a:headEnd len="sm" w="sm" type="none"/>
                      <a:tailEnd len="sm" w="sm" type="none"/>
                    </a:lnL>
                    <a:lnR cap="flat" cmpd="sng" w="6350">
                      <a:solidFill>
                        <a:srgbClr val="674EA7"/>
                      </a:solidFill>
                      <a:prstDash val="solid"/>
                      <a:round/>
                      <a:headEnd len="sm" w="sm" type="none"/>
                      <a:tailEnd len="sm" w="sm" type="none"/>
                    </a:lnR>
                    <a:lnT cap="flat" cmpd="sng" w="6350">
                      <a:solidFill>
                        <a:srgbClr val="674EA7"/>
                      </a:solidFill>
                      <a:prstDash val="solid"/>
                      <a:round/>
                      <a:headEnd len="sm" w="sm" type="none"/>
                      <a:tailEnd len="sm" w="sm" type="none"/>
                    </a:lnT>
                    <a:lnB cap="flat" cmpd="sng" w="6350">
                      <a:solidFill>
                        <a:srgbClr val="674EA7"/>
                      </a:solidFill>
                      <a:prstDash val="solid"/>
                      <a:round/>
                      <a:headEnd len="sm" w="sm" type="none"/>
                      <a:tailEnd len="sm" w="sm" type="none"/>
                    </a:lnB>
                    <a:solidFill>
                      <a:schemeClr val="lt1"/>
                    </a:solidFill>
                  </a:tcPr>
                </a:tc>
              </a:tr>
              <a:tr h="626225">
                <a:tc>
                  <a:txBody>
                    <a:bodyPr/>
                    <a:lstStyle/>
                    <a:p>
                      <a:pPr indent="0" lvl="0" marL="0" rtl="0" algn="ctr">
                        <a:spcBef>
                          <a:spcPts val="0"/>
                        </a:spcBef>
                        <a:spcAft>
                          <a:spcPts val="600"/>
                        </a:spcAft>
                        <a:buNone/>
                      </a:pPr>
                      <a:r>
                        <a:rPr b="1" lang="en" sz="1400">
                          <a:latin typeface="Arial"/>
                          <a:ea typeface="Arial"/>
                          <a:cs typeface="Arial"/>
                          <a:sym typeface="Arial"/>
                        </a:rPr>
                        <a:t>Environmental</a:t>
                      </a:r>
                      <a:r>
                        <a:rPr b="1" lang="en" sz="1400">
                          <a:latin typeface="Arial"/>
                          <a:ea typeface="Arial"/>
                          <a:cs typeface="Arial"/>
                          <a:sym typeface="Arial"/>
                        </a:rPr>
                        <a:t> Exposure</a:t>
                      </a:r>
                      <a:endParaRPr b="1" sz="1400">
                        <a:latin typeface="Arial"/>
                        <a:ea typeface="Arial"/>
                        <a:cs typeface="Arial"/>
                        <a:sym typeface="Arial"/>
                      </a:endParaRPr>
                    </a:p>
                  </a:txBody>
                  <a:tcPr marT="0" marB="0" marR="68575" marL="68575" anchor="ctr">
                    <a:lnL cap="flat" cmpd="sng" w="6350">
                      <a:solidFill>
                        <a:srgbClr val="674EA7"/>
                      </a:solidFill>
                      <a:prstDash val="solid"/>
                      <a:round/>
                      <a:headEnd len="sm" w="sm" type="none"/>
                      <a:tailEnd len="sm" w="sm" type="none"/>
                    </a:lnL>
                    <a:lnR cap="flat" cmpd="sng" w="6350">
                      <a:solidFill>
                        <a:srgbClr val="674EA7"/>
                      </a:solidFill>
                      <a:prstDash val="solid"/>
                      <a:round/>
                      <a:headEnd len="sm" w="sm" type="none"/>
                      <a:tailEnd len="sm" w="sm" type="none"/>
                    </a:lnR>
                    <a:lnT cap="flat" cmpd="sng" w="6350">
                      <a:solidFill>
                        <a:srgbClr val="674EA7"/>
                      </a:solidFill>
                      <a:prstDash val="solid"/>
                      <a:round/>
                      <a:headEnd len="sm" w="sm" type="none"/>
                      <a:tailEnd len="sm" w="sm" type="none"/>
                    </a:lnT>
                    <a:lnB cap="flat" cmpd="sng" w="6350">
                      <a:solidFill>
                        <a:srgbClr val="674EA7"/>
                      </a:solidFill>
                      <a:prstDash val="solid"/>
                      <a:round/>
                      <a:headEnd len="sm" w="sm" type="none"/>
                      <a:tailEnd len="sm" w="sm" type="none"/>
                    </a:lnB>
                  </a:tcPr>
                </a:tc>
                <a:tc>
                  <a:txBody>
                    <a:bodyPr/>
                    <a:lstStyle/>
                    <a:p>
                      <a:pPr indent="457200" lvl="0" marL="0" rtl="0" algn="ctr">
                        <a:spcBef>
                          <a:spcPts val="0"/>
                        </a:spcBef>
                        <a:spcAft>
                          <a:spcPts val="800"/>
                        </a:spcAft>
                        <a:buClr>
                          <a:schemeClr val="dk1"/>
                        </a:buClr>
                        <a:buSzPts val="1100"/>
                        <a:buFont typeface="Arial"/>
                        <a:buNone/>
                      </a:pPr>
                      <a:r>
                        <a:rPr lang="en">
                          <a:solidFill>
                            <a:schemeClr val="dk1"/>
                          </a:solidFill>
                        </a:rPr>
                        <a:t>M</a:t>
                      </a:r>
                      <a:r>
                        <a:rPr lang="en">
                          <a:solidFill>
                            <a:schemeClr val="dk1"/>
                          </a:solidFill>
                        </a:rPr>
                        <a:t>oisture and ultraviolet (UV) radiation wearing down electronic housings or 3D printed parts</a:t>
                      </a:r>
                      <a:endParaRPr>
                        <a:solidFill>
                          <a:schemeClr val="dk1"/>
                        </a:solidFill>
                      </a:endParaRPr>
                    </a:p>
                  </a:txBody>
                  <a:tcPr marT="91425" marB="0" marR="68575" marL="68575">
                    <a:lnL cap="flat" cmpd="sng" w="6350">
                      <a:solidFill>
                        <a:srgbClr val="674EA7"/>
                      </a:solidFill>
                      <a:prstDash val="solid"/>
                      <a:round/>
                      <a:headEnd len="sm" w="sm" type="none"/>
                      <a:tailEnd len="sm" w="sm" type="none"/>
                    </a:lnL>
                    <a:lnR cap="flat" cmpd="sng" w="6350">
                      <a:solidFill>
                        <a:srgbClr val="674EA7"/>
                      </a:solidFill>
                      <a:prstDash val="solid"/>
                      <a:round/>
                      <a:headEnd len="sm" w="sm" type="none"/>
                      <a:tailEnd len="sm" w="sm" type="none"/>
                    </a:lnR>
                    <a:lnT cap="flat" cmpd="sng" w="6350">
                      <a:solidFill>
                        <a:srgbClr val="674EA7"/>
                      </a:solidFill>
                      <a:prstDash val="solid"/>
                      <a:round/>
                      <a:headEnd len="sm" w="sm" type="none"/>
                      <a:tailEnd len="sm" w="sm" type="none"/>
                    </a:lnT>
                    <a:lnB cap="flat" cmpd="sng" w="6350">
                      <a:solidFill>
                        <a:srgbClr val="674EA7"/>
                      </a:solidFill>
                      <a:prstDash val="solid"/>
                      <a:round/>
                      <a:headEnd len="sm" w="sm" type="none"/>
                      <a:tailEnd len="sm" w="sm" type="none"/>
                    </a:lnB>
                    <a:solidFill>
                      <a:srgbClr val="D9D2E9"/>
                    </a:solidFill>
                  </a:tcPr>
                </a:tc>
              </a:tr>
              <a:tr h="809275">
                <a:tc>
                  <a:txBody>
                    <a:bodyPr/>
                    <a:lstStyle/>
                    <a:p>
                      <a:pPr indent="0" lvl="0" marL="0" rtl="0" algn="ctr">
                        <a:spcBef>
                          <a:spcPts val="0"/>
                        </a:spcBef>
                        <a:spcAft>
                          <a:spcPts val="600"/>
                        </a:spcAft>
                        <a:buNone/>
                      </a:pPr>
                      <a:r>
                        <a:rPr b="1" lang="en" sz="1400">
                          <a:latin typeface="Arial"/>
                          <a:ea typeface="Arial"/>
                          <a:cs typeface="Arial"/>
                          <a:sym typeface="Arial"/>
                        </a:rPr>
                        <a:t>Creep</a:t>
                      </a:r>
                      <a:endParaRPr b="1" sz="1400">
                        <a:latin typeface="Arial"/>
                        <a:ea typeface="Arial"/>
                        <a:cs typeface="Arial"/>
                        <a:sym typeface="Arial"/>
                      </a:endParaRPr>
                    </a:p>
                  </a:txBody>
                  <a:tcPr marT="0" marB="0" marR="68575" marL="68575" anchor="ctr">
                    <a:lnL cap="flat" cmpd="sng" w="6350">
                      <a:solidFill>
                        <a:srgbClr val="674EA7"/>
                      </a:solidFill>
                      <a:prstDash val="solid"/>
                      <a:round/>
                      <a:headEnd len="sm" w="sm" type="none"/>
                      <a:tailEnd len="sm" w="sm" type="none"/>
                    </a:lnL>
                    <a:lnR cap="flat" cmpd="sng" w="6350">
                      <a:solidFill>
                        <a:srgbClr val="674EA7"/>
                      </a:solidFill>
                      <a:prstDash val="solid"/>
                      <a:round/>
                      <a:headEnd len="sm" w="sm" type="none"/>
                      <a:tailEnd len="sm" w="sm" type="none"/>
                    </a:lnR>
                    <a:lnT cap="flat" cmpd="sng" w="6350">
                      <a:solidFill>
                        <a:srgbClr val="674EA7"/>
                      </a:solidFill>
                      <a:prstDash val="solid"/>
                      <a:round/>
                      <a:headEnd len="sm" w="sm" type="none"/>
                      <a:tailEnd len="sm" w="sm" type="none"/>
                    </a:lnT>
                    <a:lnB cap="flat" cmpd="sng" w="6350">
                      <a:solidFill>
                        <a:srgbClr val="674EA7"/>
                      </a:solidFill>
                      <a:prstDash val="solid"/>
                      <a:round/>
                      <a:headEnd len="sm" w="sm" type="none"/>
                      <a:tailEnd len="sm" w="sm" type="none"/>
                    </a:lnB>
                  </a:tcPr>
                </a:tc>
                <a:tc>
                  <a:txBody>
                    <a:bodyPr/>
                    <a:lstStyle/>
                    <a:p>
                      <a:pPr indent="0" lvl="0" marL="0" rtl="0" algn="ctr">
                        <a:spcBef>
                          <a:spcPts val="0"/>
                        </a:spcBef>
                        <a:spcAft>
                          <a:spcPts val="600"/>
                        </a:spcAft>
                        <a:buNone/>
                      </a:pPr>
                      <a:br>
                        <a:rPr lang="en"/>
                      </a:br>
                      <a:r>
                        <a:rPr lang="en"/>
                        <a:t>Improper mounting and ill-fitted equipment can manifest into steady deformation over time</a:t>
                      </a:r>
                      <a:endParaRPr/>
                    </a:p>
                  </a:txBody>
                  <a:tcPr marT="0" marB="0" marR="68575" marL="68575">
                    <a:lnL cap="flat" cmpd="sng" w="6350">
                      <a:solidFill>
                        <a:srgbClr val="674EA7"/>
                      </a:solidFill>
                      <a:prstDash val="solid"/>
                      <a:round/>
                      <a:headEnd len="sm" w="sm" type="none"/>
                      <a:tailEnd len="sm" w="sm" type="none"/>
                    </a:lnL>
                    <a:lnR cap="flat" cmpd="sng" w="6350">
                      <a:solidFill>
                        <a:srgbClr val="674EA7"/>
                      </a:solidFill>
                      <a:prstDash val="solid"/>
                      <a:round/>
                      <a:headEnd len="sm" w="sm" type="none"/>
                      <a:tailEnd len="sm" w="sm" type="none"/>
                    </a:lnR>
                    <a:lnT cap="flat" cmpd="sng" w="6350">
                      <a:solidFill>
                        <a:srgbClr val="674EA7"/>
                      </a:solidFill>
                      <a:prstDash val="solid"/>
                      <a:round/>
                      <a:headEnd len="sm" w="sm" type="none"/>
                      <a:tailEnd len="sm" w="sm" type="none"/>
                    </a:lnT>
                    <a:lnB cap="flat" cmpd="sng" w="6350">
                      <a:solidFill>
                        <a:srgbClr val="674EA7"/>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4" name="Shape 314"/>
        <p:cNvGrpSpPr/>
        <p:nvPr/>
      </p:nvGrpSpPr>
      <p:grpSpPr>
        <a:xfrm>
          <a:off x="0" y="0"/>
          <a:ext cx="0" cy="0"/>
          <a:chOff x="0" y="0"/>
          <a:chExt cx="0" cy="0"/>
        </a:xfrm>
      </p:grpSpPr>
      <p:sp>
        <p:nvSpPr>
          <p:cNvPr id="315" name="Google Shape;315;p47"/>
          <p:cNvSpPr txBox="1"/>
          <p:nvPr>
            <p:ph type="title"/>
          </p:nvPr>
        </p:nvSpPr>
        <p:spPr>
          <a:xfrm>
            <a:off x="1370700" y="1821300"/>
            <a:ext cx="6402600" cy="1500900"/>
          </a:xfrm>
          <a:prstGeom prst="rect">
            <a:avLst/>
          </a:prstGeom>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 Critiques, &amp; Recommendations</a:t>
            </a:r>
            <a:endParaRPr sz="18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9" name="Shape 319"/>
        <p:cNvGrpSpPr/>
        <p:nvPr/>
      </p:nvGrpSpPr>
      <p:grpSpPr>
        <a:xfrm>
          <a:off x="0" y="0"/>
          <a:ext cx="0" cy="0"/>
          <a:chOff x="0" y="0"/>
          <a:chExt cx="0" cy="0"/>
        </a:xfrm>
      </p:grpSpPr>
      <p:sp>
        <p:nvSpPr>
          <p:cNvPr id="320" name="Google Shape;320;p48"/>
          <p:cNvSpPr txBox="1"/>
          <p:nvPr>
            <p:ph type="title"/>
          </p:nvPr>
        </p:nvSpPr>
        <p:spPr>
          <a:xfrm>
            <a:off x="311700" y="445025"/>
            <a:ext cx="2617200" cy="572700"/>
          </a:xfrm>
          <a:prstGeom prst="rect">
            <a:avLst/>
          </a:prstGeom>
          <a:ln cap="flat" cmpd="sng" w="38100">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 Summation,</a:t>
            </a:r>
            <a:endParaRPr/>
          </a:p>
        </p:txBody>
      </p:sp>
      <p:sp>
        <p:nvSpPr>
          <p:cNvPr id="321" name="Google Shape;321;p48"/>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 central command computer and three autonomous vehicles were delivered.</a:t>
            </a:r>
            <a:endParaRPr>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Autonomous control was achieved for all three rovers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GPS tracking was utilized</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Wi-Fi allows for travel out to approx. 270 yards</a:t>
            </a:r>
            <a:endParaRPr>
              <a:solidFill>
                <a:srgbClr val="000000"/>
              </a:solidFill>
            </a:endParaRPr>
          </a:p>
          <a:p>
            <a:pPr indent="0" lvl="0" marL="457200" rtl="0" algn="l">
              <a:spcBef>
                <a:spcPts val="1600"/>
              </a:spcBef>
              <a:spcAft>
                <a:spcPts val="0"/>
              </a:spcAft>
              <a:buNone/>
            </a:pPr>
            <a:r>
              <a:t/>
            </a:r>
            <a:endParaRPr>
              <a:solidFill>
                <a:srgbClr val="000000"/>
              </a:solidFill>
            </a:endParaRPr>
          </a:p>
          <a:p>
            <a:pPr indent="0" lvl="0" marL="0" rtl="0" algn="l">
              <a:spcBef>
                <a:spcPts val="1600"/>
              </a:spcBef>
              <a:spcAft>
                <a:spcPts val="1600"/>
              </a:spcAft>
              <a:buNone/>
            </a:pPr>
            <a:r>
              <a:t/>
            </a:r>
            <a:endParaRPr/>
          </a:p>
        </p:txBody>
      </p:sp>
      <p:pic>
        <p:nvPicPr>
          <p:cNvPr id="322" name="Google Shape;322;p48"/>
          <p:cNvPicPr preferRelativeResize="0"/>
          <p:nvPr/>
        </p:nvPicPr>
        <p:blipFill>
          <a:blip r:embed="rId4">
            <a:alphaModFix/>
          </a:blip>
          <a:stretch>
            <a:fillRect/>
          </a:stretch>
        </p:blipFill>
        <p:spPr>
          <a:xfrm>
            <a:off x="577538" y="2734552"/>
            <a:ext cx="1912850" cy="1912850"/>
          </a:xfrm>
          <a:prstGeom prst="rect">
            <a:avLst/>
          </a:prstGeom>
          <a:noFill/>
          <a:ln>
            <a:noFill/>
          </a:ln>
        </p:spPr>
      </p:pic>
      <p:pic>
        <p:nvPicPr>
          <p:cNvPr id="323" name="Google Shape;323;p48"/>
          <p:cNvPicPr preferRelativeResize="0"/>
          <p:nvPr/>
        </p:nvPicPr>
        <p:blipFill>
          <a:blip r:embed="rId5">
            <a:alphaModFix/>
          </a:blip>
          <a:stretch>
            <a:fillRect/>
          </a:stretch>
        </p:blipFill>
        <p:spPr>
          <a:xfrm>
            <a:off x="1690800" y="4265300"/>
            <a:ext cx="1370475" cy="773225"/>
          </a:xfrm>
          <a:prstGeom prst="rect">
            <a:avLst/>
          </a:prstGeom>
          <a:noFill/>
          <a:ln>
            <a:noFill/>
          </a:ln>
        </p:spPr>
      </p:pic>
      <p:pic>
        <p:nvPicPr>
          <p:cNvPr id="324" name="Google Shape;324;p48"/>
          <p:cNvPicPr preferRelativeResize="0"/>
          <p:nvPr/>
        </p:nvPicPr>
        <p:blipFill rotWithShape="1">
          <a:blip r:embed="rId6">
            <a:alphaModFix/>
          </a:blip>
          <a:srcRect b="0" l="15873" r="20224" t="0"/>
          <a:stretch/>
        </p:blipFill>
        <p:spPr>
          <a:xfrm>
            <a:off x="3263383" y="2734550"/>
            <a:ext cx="2617231" cy="2303974"/>
          </a:xfrm>
          <a:prstGeom prst="rect">
            <a:avLst/>
          </a:prstGeom>
          <a:noFill/>
          <a:ln>
            <a:noFill/>
          </a:ln>
        </p:spPr>
      </p:pic>
      <p:pic>
        <p:nvPicPr>
          <p:cNvPr id="325" name="Google Shape;325;p48"/>
          <p:cNvPicPr preferRelativeResize="0"/>
          <p:nvPr/>
        </p:nvPicPr>
        <p:blipFill rotWithShape="1">
          <a:blip r:embed="rId7">
            <a:alphaModFix/>
          </a:blip>
          <a:srcRect b="0" l="10370" r="14588" t="0"/>
          <a:stretch/>
        </p:blipFill>
        <p:spPr>
          <a:xfrm>
            <a:off x="5880625" y="2734550"/>
            <a:ext cx="3073712" cy="23039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9" name="Shape 329"/>
        <p:cNvGrpSpPr/>
        <p:nvPr/>
      </p:nvGrpSpPr>
      <p:grpSpPr>
        <a:xfrm>
          <a:off x="0" y="0"/>
          <a:ext cx="0" cy="0"/>
          <a:chOff x="0" y="0"/>
          <a:chExt cx="0" cy="0"/>
        </a:xfrm>
      </p:grpSpPr>
      <p:sp>
        <p:nvSpPr>
          <p:cNvPr id="330" name="Google Shape;330;p49"/>
          <p:cNvSpPr txBox="1"/>
          <p:nvPr>
            <p:ph type="title"/>
          </p:nvPr>
        </p:nvSpPr>
        <p:spPr>
          <a:xfrm>
            <a:off x="311700" y="445025"/>
            <a:ext cx="4998300" cy="572700"/>
          </a:xfrm>
          <a:prstGeom prst="rect">
            <a:avLst/>
          </a:prstGeom>
          <a:ln cap="flat" cmpd="sng" w="38100">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Critiques of Final Performance</a:t>
            </a:r>
            <a:endParaRPr/>
          </a:p>
        </p:txBody>
      </p:sp>
      <p:sp>
        <p:nvSpPr>
          <p:cNvPr id="331" name="Google Shape;331;p49"/>
          <p:cNvSpPr txBox="1"/>
          <p:nvPr>
            <p:ph idx="1" type="body"/>
          </p:nvPr>
        </p:nvSpPr>
        <p:spPr>
          <a:xfrm>
            <a:off x="311700" y="1131025"/>
            <a:ext cx="8520600" cy="330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The shortcomings of the system are:</a:t>
            </a:r>
            <a:endParaRPr>
              <a:solidFill>
                <a:srgbClr val="000000"/>
              </a:solidFill>
            </a:endParaRPr>
          </a:p>
          <a:p>
            <a:pPr indent="0" lvl="0" marL="0" rtl="0" algn="l">
              <a:spcBef>
                <a:spcPts val="0"/>
              </a:spcBef>
              <a:spcAft>
                <a:spcPts val="0"/>
              </a:spcAft>
              <a:buNone/>
            </a:pPr>
            <a:r>
              <a:t/>
            </a:r>
            <a:endParaRPr sz="400">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Not all Rovers follow a waypoint attributed to bad GPS/Compass Module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Swarm Behavior is primitive </a:t>
            </a:r>
            <a:endParaRPr>
              <a:solidFill>
                <a:srgbClr val="000000"/>
              </a:solidFill>
            </a:endParaRPr>
          </a:p>
          <a:p>
            <a:pPr indent="0" lvl="0" marL="0" rtl="0" algn="l">
              <a:spcBef>
                <a:spcPts val="0"/>
              </a:spcBef>
              <a:spcAft>
                <a:spcPts val="1600"/>
              </a:spcAft>
              <a:buNone/>
            </a:pPr>
            <a:r>
              <a:t/>
            </a:r>
            <a:endParaRPr/>
          </a:p>
        </p:txBody>
      </p:sp>
      <p:pic>
        <p:nvPicPr>
          <p:cNvPr id="332" name="Google Shape;332;p49"/>
          <p:cNvPicPr preferRelativeResize="0"/>
          <p:nvPr/>
        </p:nvPicPr>
        <p:blipFill>
          <a:blip r:embed="rId4">
            <a:alphaModFix/>
          </a:blip>
          <a:stretch>
            <a:fillRect/>
          </a:stretch>
        </p:blipFill>
        <p:spPr>
          <a:xfrm>
            <a:off x="2454700" y="2289425"/>
            <a:ext cx="4206801" cy="2719901"/>
          </a:xfrm>
          <a:prstGeom prst="rect">
            <a:avLst/>
          </a:prstGeom>
          <a:noFill/>
          <a:ln cap="flat" cmpd="dbl" w="38100">
            <a:solidFill>
              <a:schemeClr val="dk2"/>
            </a:solidFill>
            <a:prstDash val="solid"/>
            <a:round/>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6" name="Shape 336"/>
        <p:cNvGrpSpPr/>
        <p:nvPr/>
      </p:nvGrpSpPr>
      <p:grpSpPr>
        <a:xfrm>
          <a:off x="0" y="0"/>
          <a:ext cx="0" cy="0"/>
          <a:chOff x="0" y="0"/>
          <a:chExt cx="0" cy="0"/>
        </a:xfrm>
      </p:grpSpPr>
      <p:sp>
        <p:nvSpPr>
          <p:cNvPr id="337" name="Google Shape;337;p50"/>
          <p:cNvSpPr txBox="1"/>
          <p:nvPr>
            <p:ph type="title"/>
          </p:nvPr>
        </p:nvSpPr>
        <p:spPr>
          <a:xfrm>
            <a:off x="311700" y="445025"/>
            <a:ext cx="7059000" cy="572700"/>
          </a:xfrm>
          <a:prstGeom prst="rect">
            <a:avLst/>
          </a:prstGeom>
          <a:ln cap="flat" cmpd="sng" w="38100">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Recommendations for Future Development</a:t>
            </a:r>
            <a:endParaRPr/>
          </a:p>
        </p:txBody>
      </p:sp>
      <p:sp>
        <p:nvSpPr>
          <p:cNvPr id="338" name="Google Shape;338;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Improve rover chassis and motors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Addition of more information gathering equipment</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Use live path calculations for frontend feedback</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Mobile hotspot</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GPS module re-evaluation/RTK GPS implementation</a:t>
            </a:r>
            <a:endParaRPr>
              <a:solidFill>
                <a:srgbClr val="00000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2" name="Shape 342"/>
        <p:cNvGrpSpPr/>
        <p:nvPr/>
      </p:nvGrpSpPr>
      <p:grpSpPr>
        <a:xfrm>
          <a:off x="0" y="0"/>
          <a:ext cx="0" cy="0"/>
          <a:chOff x="0" y="0"/>
          <a:chExt cx="0" cy="0"/>
        </a:xfrm>
      </p:grpSpPr>
      <p:sp>
        <p:nvSpPr>
          <p:cNvPr id="343" name="Google Shape;343;p5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Questions?</a:t>
            </a:r>
            <a:endParaRPr/>
          </a:p>
        </p:txBody>
      </p:sp>
      <p:sp>
        <p:nvSpPr>
          <p:cNvPr id="344" name="Google Shape;344;p5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Swarm Drones Project</a:t>
            </a:r>
            <a:endParaRPr/>
          </a:p>
        </p:txBody>
      </p:sp>
      <p:sp>
        <p:nvSpPr>
          <p:cNvPr id="76" name="Google Shape;76;p16"/>
          <p:cNvSpPr txBox="1"/>
          <p:nvPr>
            <p:ph idx="1" type="body"/>
          </p:nvPr>
        </p:nvSpPr>
        <p:spPr>
          <a:xfrm>
            <a:off x="311700" y="1152475"/>
            <a:ext cx="8520600" cy="3620700"/>
          </a:xfrm>
          <a:prstGeom prst="rect">
            <a:avLst/>
          </a:prstGeom>
          <a:ln cap="flat" cmpd="sng" w="38100">
            <a:solidFill>
              <a:srgbClr val="3D85C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R.E.D. Design was tasked to design, fabricate, and program an autonomous swarm drone system by Dr. Anthony Choi of Mercer University</a:t>
            </a:r>
            <a:endParaRPr>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The team resumed the project from a 2016 senior design team</a:t>
            </a:r>
            <a:endParaRPr>
              <a:solidFill>
                <a:srgbClr val="000000"/>
              </a:solidFill>
            </a:endParaRPr>
          </a:p>
        </p:txBody>
      </p:sp>
      <p:pic>
        <p:nvPicPr>
          <p:cNvPr id="77" name="Google Shape;77;p16"/>
          <p:cNvPicPr preferRelativeResize="0"/>
          <p:nvPr/>
        </p:nvPicPr>
        <p:blipFill>
          <a:blip r:embed="rId4">
            <a:alphaModFix/>
          </a:blip>
          <a:stretch>
            <a:fillRect/>
          </a:stretch>
        </p:blipFill>
        <p:spPr>
          <a:xfrm>
            <a:off x="2535187" y="2571750"/>
            <a:ext cx="3901051" cy="1906350"/>
          </a:xfrm>
          <a:prstGeom prst="rect">
            <a:avLst/>
          </a:prstGeom>
          <a:noFill/>
          <a:ln cap="flat" cmpd="dbl" w="38100">
            <a:solidFill>
              <a:schemeClr val="dk2"/>
            </a:solidFill>
            <a:prstDash val="solid"/>
            <a:round/>
            <a:headEnd len="sm" w="sm" type="none"/>
            <a:tailEnd len="sm" w="sm" type="none"/>
          </a:ln>
        </p:spPr>
      </p:pic>
      <p:sp>
        <p:nvSpPr>
          <p:cNvPr id="78" name="Google Shape;78;p16"/>
          <p:cNvSpPr txBox="1"/>
          <p:nvPr/>
        </p:nvSpPr>
        <p:spPr>
          <a:xfrm>
            <a:off x="2717263" y="4439750"/>
            <a:ext cx="3862800" cy="1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t>Overhead view of previous project design </a:t>
            </a:r>
            <a:r>
              <a:rPr lang="en" sz="1200"/>
              <a:t>[1]</a:t>
            </a:r>
            <a:endParaRPr sz="12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8" name="Shape 348"/>
        <p:cNvGrpSpPr/>
        <p:nvPr/>
      </p:nvGrpSpPr>
      <p:grpSpPr>
        <a:xfrm>
          <a:off x="0" y="0"/>
          <a:ext cx="0" cy="0"/>
          <a:chOff x="0" y="0"/>
          <a:chExt cx="0" cy="0"/>
        </a:xfrm>
      </p:grpSpPr>
      <p:sp>
        <p:nvSpPr>
          <p:cNvPr id="349" name="Google Shape;349;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350" name="Google Shape;350;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solidFill>
                  <a:schemeClr val="dk1"/>
                </a:solidFill>
              </a:rPr>
              <a:t>1. Alosaimi K., Bennett K., DeWitt W., (2017). </a:t>
            </a:r>
            <a:r>
              <a:rPr i="1" lang="en" sz="1400">
                <a:solidFill>
                  <a:schemeClr val="dk1"/>
                </a:solidFill>
              </a:rPr>
              <a:t>Swarm Robotics: Senior Design Critical Review</a:t>
            </a:r>
            <a:endParaRPr i="1" sz="1400">
              <a:solidFill>
                <a:schemeClr val="dk1"/>
              </a:solidFill>
            </a:endParaRPr>
          </a:p>
          <a:p>
            <a:pPr indent="0" lvl="0" marL="0" rtl="0" algn="l">
              <a:lnSpc>
                <a:spcPct val="100000"/>
              </a:lnSpc>
              <a:spcBef>
                <a:spcPts val="0"/>
              </a:spcBef>
              <a:spcAft>
                <a:spcPts val="0"/>
              </a:spcAft>
              <a:buNone/>
            </a:pPr>
            <a:r>
              <a:rPr lang="en" sz="1400">
                <a:solidFill>
                  <a:schemeClr val="dk1"/>
                </a:solidFill>
              </a:rPr>
              <a:t>2. Fadilah, S. I., Shibghatullah A. S., Abas Z.A., Wahab M. H. A. and Hashim W. N. W.,  </a:t>
            </a:r>
            <a:r>
              <a:rPr i="1" lang="en" sz="1400">
                <a:solidFill>
                  <a:schemeClr val="dk1"/>
                </a:solidFill>
              </a:rPr>
              <a:t>PERFORMANCE ANALYSIS FOR WIRELESS G (IEEE 802.11G) AND WIRELESS N (IEEE 802.11N) IN OUTDOOR ENVIRONMENT</a:t>
            </a:r>
            <a:r>
              <a:rPr lang="en" sz="1400">
                <a:solidFill>
                  <a:schemeClr val="dk1"/>
                </a:solidFill>
              </a:rPr>
              <a:t>. ARPN Journal of Engineering and Applied Sciences (2014). Retrieved from </a:t>
            </a:r>
            <a:r>
              <a:rPr lang="en" sz="1400" u="sng">
                <a:solidFill>
                  <a:schemeClr val="hlink"/>
                </a:solidFill>
                <a:hlinkClick r:id="rId4"/>
              </a:rPr>
              <a:t>http://www.arpnjournals.com/jeas/research_papers/rp_2014/jeas_1014_1241.pdf</a:t>
            </a:r>
            <a:endParaRPr sz="1400">
              <a:solidFill>
                <a:schemeClr val="dk1"/>
              </a:solidFill>
            </a:endParaRPr>
          </a:p>
          <a:p>
            <a:pPr indent="0" lvl="0" marL="0" rtl="0" algn="l">
              <a:lnSpc>
                <a:spcPct val="100000"/>
              </a:lnSpc>
              <a:spcBef>
                <a:spcPts val="0"/>
              </a:spcBef>
              <a:spcAft>
                <a:spcPts val="0"/>
              </a:spcAft>
              <a:buNone/>
            </a:pPr>
            <a:r>
              <a:rPr lang="en" sz="1400">
                <a:solidFill>
                  <a:schemeClr val="dk1"/>
                </a:solidFill>
              </a:rPr>
              <a:t>3. Pamir (2013), </a:t>
            </a:r>
            <a:r>
              <a:rPr i="1" lang="en" sz="1400">
                <a:solidFill>
                  <a:schemeClr val="dk1"/>
                </a:solidFill>
              </a:rPr>
              <a:t>Wild Thumper 6WD Chassis </a:t>
            </a:r>
            <a:r>
              <a:rPr lang="en" sz="1400">
                <a:solidFill>
                  <a:schemeClr val="dk1"/>
                </a:solidFill>
              </a:rPr>
              <a:t>[SLDASM]. Retrieved from</a:t>
            </a:r>
            <a:r>
              <a:rPr lang="en" sz="1400">
                <a:solidFill>
                  <a:schemeClr val="dk1"/>
                </a:solidFill>
                <a:uFill>
                  <a:noFill/>
                </a:uFill>
                <a:hlinkClick r:id="rId5">
                  <a:extLst>
                    <a:ext uri="{A12FA001-AC4F-418D-AE19-62706E023703}">
                      <ahyp:hlinkClr val="tx"/>
                    </a:ext>
                  </a:extLst>
                </a:hlinkClick>
              </a:rPr>
              <a:t> </a:t>
            </a:r>
            <a:r>
              <a:rPr lang="en" sz="1400" u="sng">
                <a:solidFill>
                  <a:schemeClr val="hlink"/>
                </a:solidFill>
                <a:hlinkClick r:id="rId6"/>
              </a:rPr>
              <a:t>https://grabcad.com/library/wild-thumper-6wd-chassis-1/details?folder_id=4281587</a:t>
            </a:r>
            <a:endParaRPr sz="1400" u="sng">
              <a:solidFill>
                <a:schemeClr val="hlink"/>
              </a:solidFill>
              <a:hlinkClick r:id="rId7"/>
            </a:endParaRPr>
          </a:p>
          <a:p>
            <a:pPr indent="0" lvl="0" marL="0" rtl="0" algn="l">
              <a:lnSpc>
                <a:spcPct val="100000"/>
              </a:lnSpc>
              <a:spcBef>
                <a:spcPts val="0"/>
              </a:spcBef>
              <a:spcAft>
                <a:spcPts val="0"/>
              </a:spcAft>
              <a:buNone/>
            </a:pPr>
            <a:r>
              <a:rPr lang="en" sz="1400">
                <a:solidFill>
                  <a:schemeClr val="dk1"/>
                </a:solidFill>
              </a:rPr>
              <a:t>4. </a:t>
            </a:r>
            <a:r>
              <a:rPr i="1" lang="en" sz="1400">
                <a:solidFill>
                  <a:schemeClr val="dk1"/>
                </a:solidFill>
              </a:rPr>
              <a:t>Dagu Wild Thumper 6WD All-Terrain Chassis, Black, 75:1. </a:t>
            </a:r>
            <a:r>
              <a:rPr lang="en" sz="1400">
                <a:solidFill>
                  <a:schemeClr val="dk1"/>
                </a:solidFill>
              </a:rPr>
              <a:t>Pololu Corporation (2019). Retrieved from</a:t>
            </a:r>
            <a:r>
              <a:rPr lang="en" sz="1400">
                <a:solidFill>
                  <a:schemeClr val="dk1"/>
                </a:solidFill>
                <a:uFill>
                  <a:noFill/>
                </a:uFill>
                <a:hlinkClick r:id="rId8">
                  <a:extLst>
                    <a:ext uri="{A12FA001-AC4F-418D-AE19-62706E023703}">
                      <ahyp:hlinkClr val="tx"/>
                    </a:ext>
                  </a:extLst>
                </a:hlinkClick>
              </a:rPr>
              <a:t> </a:t>
            </a:r>
            <a:r>
              <a:rPr lang="en" sz="1400" u="sng">
                <a:solidFill>
                  <a:schemeClr val="hlink"/>
                </a:solidFill>
                <a:hlinkClick r:id="rId9"/>
              </a:rPr>
              <a:t>https://www.pololu.com/product/1563</a:t>
            </a:r>
            <a:endParaRPr sz="1400" u="sng">
              <a:solidFill>
                <a:schemeClr val="hlink"/>
              </a:solidFill>
              <a:hlinkClick r:id="rId10"/>
            </a:endParaRPr>
          </a:p>
          <a:p>
            <a:pPr indent="0" lvl="0" marL="0" rtl="0" algn="l">
              <a:lnSpc>
                <a:spcPct val="100000"/>
              </a:lnSpc>
              <a:spcBef>
                <a:spcPts val="0"/>
              </a:spcBef>
              <a:spcAft>
                <a:spcPts val="0"/>
              </a:spcAft>
              <a:buNone/>
            </a:pPr>
            <a:r>
              <a:rPr lang="en" sz="1400">
                <a:solidFill>
                  <a:schemeClr val="dk1"/>
                </a:solidFill>
              </a:rPr>
              <a:t>5. </a:t>
            </a:r>
            <a:r>
              <a:rPr i="1" lang="en" sz="1400">
                <a:solidFill>
                  <a:schemeClr val="dk1"/>
                </a:solidFill>
              </a:rPr>
              <a:t>Ardupilot / ardupilot. </a:t>
            </a:r>
            <a:r>
              <a:rPr lang="en" sz="1400">
                <a:solidFill>
                  <a:schemeClr val="dk1"/>
                </a:solidFill>
              </a:rPr>
              <a:t>GitHub Incorporated (2019). Retrieved from</a:t>
            </a:r>
            <a:r>
              <a:rPr lang="en" sz="1400">
                <a:solidFill>
                  <a:schemeClr val="dk1"/>
                </a:solidFill>
                <a:uFill>
                  <a:noFill/>
                </a:uFill>
                <a:hlinkClick r:id="rId11">
                  <a:extLst>
                    <a:ext uri="{A12FA001-AC4F-418D-AE19-62706E023703}">
                      <ahyp:hlinkClr val="tx"/>
                    </a:ext>
                  </a:extLst>
                </a:hlinkClick>
              </a:rPr>
              <a:t> </a:t>
            </a:r>
            <a:r>
              <a:rPr lang="en" sz="1400" u="sng">
                <a:solidFill>
                  <a:schemeClr val="hlink"/>
                </a:solidFill>
                <a:hlinkClick r:id="rId12"/>
              </a:rPr>
              <a:t>https://github.com/diydrones/ardupilot/blob/master/Tools/autotest/common.py</a:t>
            </a:r>
            <a:endParaRPr sz="1400" u="sng">
              <a:solidFill>
                <a:schemeClr val="hlink"/>
              </a:solidFill>
              <a:hlinkClick r:id="rId13"/>
            </a:endParaRPr>
          </a:p>
          <a:p>
            <a:pPr indent="0" lvl="0" marL="0" rtl="0" algn="l">
              <a:spcBef>
                <a:spcPts val="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Required Design Specifications</a:t>
            </a:r>
            <a:endParaRPr sz="1800">
              <a:solidFill>
                <a:schemeClr val="dk2"/>
              </a:solidFill>
            </a:endParaRPr>
          </a:p>
          <a:p>
            <a:pPr indent="0" lvl="0" marL="0" rtl="0" algn="l">
              <a:spcBef>
                <a:spcPts val="0"/>
              </a:spcBef>
              <a:spcAft>
                <a:spcPts val="0"/>
              </a:spcAft>
              <a:buNone/>
            </a:pPr>
            <a:r>
              <a:t/>
            </a:r>
            <a:endParaRPr/>
          </a:p>
        </p:txBody>
      </p:sp>
      <p:sp>
        <p:nvSpPr>
          <p:cNvPr id="84" name="Google Shape;84;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000"/>
          </a:p>
          <a:p>
            <a:pPr indent="0" lvl="0" marL="0" rtl="0" algn="l">
              <a:spcBef>
                <a:spcPts val="1600"/>
              </a:spcBef>
              <a:spcAft>
                <a:spcPts val="1600"/>
              </a:spcAft>
              <a:buNone/>
            </a:pPr>
            <a:r>
              <a:t/>
            </a:r>
            <a:endParaRPr sz="1000"/>
          </a:p>
        </p:txBody>
      </p:sp>
      <p:graphicFrame>
        <p:nvGraphicFramePr>
          <p:cNvPr id="85" name="Google Shape;85;p17"/>
          <p:cNvGraphicFramePr/>
          <p:nvPr/>
        </p:nvGraphicFramePr>
        <p:xfrm>
          <a:off x="1376113" y="1485925"/>
          <a:ext cx="3000000" cy="3000000"/>
        </p:xfrm>
        <a:graphic>
          <a:graphicData uri="http://schemas.openxmlformats.org/drawingml/2006/table">
            <a:tbl>
              <a:tblPr>
                <a:noFill/>
                <a:tableStyleId>{9256FA71-3BE9-479B-B526-6D789A35B17A}</a:tableStyleId>
              </a:tblPr>
              <a:tblGrid>
                <a:gridCol w="1441175"/>
                <a:gridCol w="4380225"/>
              </a:tblGrid>
              <a:tr h="342200">
                <a:tc>
                  <a:txBody>
                    <a:bodyPr/>
                    <a:lstStyle/>
                    <a:p>
                      <a:pPr indent="0" lvl="0" marL="0" rtl="0" algn="ctr">
                        <a:spcBef>
                          <a:spcPts val="0"/>
                        </a:spcBef>
                        <a:spcAft>
                          <a:spcPts val="0"/>
                        </a:spcAft>
                        <a:buNone/>
                      </a:pPr>
                      <a:r>
                        <a:rPr b="1" lang="en" sz="1200"/>
                        <a:t>Specification</a:t>
                      </a:r>
                      <a:endParaRPr b="1" sz="1200"/>
                    </a:p>
                  </a:txBody>
                  <a:tcPr marT="91425" marB="91425" marR="68575" marL="6857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200"/>
                        <a:t>Description</a:t>
                      </a:r>
                      <a:endParaRPr b="1" sz="1200"/>
                    </a:p>
                  </a:txBody>
                  <a:tcPr marT="91425" marB="91425" marR="68575" marL="6857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FFFFFF"/>
                    </a:solidFill>
                  </a:tcPr>
                </a:tc>
              </a:tr>
              <a:tr h="581375">
                <a:tc>
                  <a:txBody>
                    <a:bodyPr/>
                    <a:lstStyle/>
                    <a:p>
                      <a:pPr indent="0" lvl="0" marL="0" rtl="0" algn="ctr">
                        <a:spcBef>
                          <a:spcPts val="0"/>
                        </a:spcBef>
                        <a:spcAft>
                          <a:spcPts val="0"/>
                        </a:spcAft>
                        <a:buNone/>
                      </a:pPr>
                      <a:r>
                        <a:rPr b="1" i="1" lang="en"/>
                        <a:t>Mobility</a:t>
                      </a:r>
                      <a:endParaRPr b="1" i="1"/>
                    </a:p>
                  </a:txBody>
                  <a:tcPr marT="91425" marB="91425" marR="68575" marL="6857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a:t>Capable of traversing a field with minor obstacles</a:t>
                      </a:r>
                      <a:endParaRPr/>
                    </a:p>
                  </a:txBody>
                  <a:tcPr marT="91425" marB="91425" marR="68575" marL="6857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CFE2F3"/>
                    </a:solidFill>
                  </a:tcPr>
                </a:tc>
              </a:tr>
              <a:tr h="581375">
                <a:tc>
                  <a:txBody>
                    <a:bodyPr/>
                    <a:lstStyle/>
                    <a:p>
                      <a:pPr indent="0" lvl="0" marL="0" rtl="0" algn="ctr">
                        <a:spcBef>
                          <a:spcPts val="0"/>
                        </a:spcBef>
                        <a:spcAft>
                          <a:spcPts val="0"/>
                        </a:spcAft>
                        <a:buNone/>
                      </a:pPr>
                      <a:r>
                        <a:rPr b="1" i="1" lang="en"/>
                        <a:t>GPS</a:t>
                      </a:r>
                      <a:endParaRPr b="1" i="1"/>
                    </a:p>
                  </a:txBody>
                  <a:tcPr marT="91425" marB="91425" marR="68575" marL="6857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a:t>Utilizes GPS to locate target and calculate route</a:t>
                      </a:r>
                      <a:endParaRPr/>
                    </a:p>
                  </a:txBody>
                  <a:tcPr marT="91425" marB="91425" marR="68575" marL="6857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chemeClr val="lt1"/>
                    </a:solidFill>
                  </a:tcPr>
                </a:tc>
              </a:tr>
              <a:tr h="581375">
                <a:tc>
                  <a:txBody>
                    <a:bodyPr/>
                    <a:lstStyle/>
                    <a:p>
                      <a:pPr indent="0" lvl="0" marL="0" rtl="0" algn="ctr">
                        <a:spcBef>
                          <a:spcPts val="0"/>
                        </a:spcBef>
                        <a:spcAft>
                          <a:spcPts val="0"/>
                        </a:spcAft>
                        <a:buNone/>
                      </a:pPr>
                      <a:r>
                        <a:rPr b="1" i="1" lang="en"/>
                        <a:t>Autonomous</a:t>
                      </a:r>
                      <a:endParaRPr b="1" i="1"/>
                    </a:p>
                  </a:txBody>
                  <a:tcPr marT="91425" marB="91425" marR="68575" marL="6857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a:t>Executable with only a user-designated location</a:t>
                      </a:r>
                      <a:endParaRPr/>
                    </a:p>
                  </a:txBody>
                  <a:tcPr marT="91425" marB="91425" marR="68575" marL="6857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CFE2F3"/>
                    </a:solidFill>
                  </a:tcPr>
                </a:tc>
              </a:tr>
              <a:tr h="516275">
                <a:tc>
                  <a:txBody>
                    <a:bodyPr/>
                    <a:lstStyle/>
                    <a:p>
                      <a:pPr indent="0" lvl="0" marL="0" rtl="0" algn="ctr">
                        <a:spcBef>
                          <a:spcPts val="0"/>
                        </a:spcBef>
                        <a:spcAft>
                          <a:spcPts val="0"/>
                        </a:spcAft>
                        <a:buNone/>
                      </a:pPr>
                      <a:r>
                        <a:rPr b="1" i="1" lang="en"/>
                        <a:t>Swarm Size</a:t>
                      </a:r>
                      <a:endParaRPr b="1" i="1"/>
                    </a:p>
                  </a:txBody>
                  <a:tcPr marT="91425" marB="91425" marR="68575" marL="6857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a:t>Minimum of three (3) units per swarm</a:t>
                      </a:r>
                      <a:endParaRPr/>
                    </a:p>
                  </a:txBody>
                  <a:tcPr marT="91425" marB="91425" marR="68575" marL="6857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chemeClr val="lt1"/>
                    </a:solidFill>
                  </a:tcPr>
                </a:tc>
              </a:tr>
              <a:tr h="458725">
                <a:tc>
                  <a:txBody>
                    <a:bodyPr/>
                    <a:lstStyle/>
                    <a:p>
                      <a:pPr indent="0" lvl="0" marL="0" rtl="0" algn="ctr">
                        <a:spcBef>
                          <a:spcPts val="0"/>
                        </a:spcBef>
                        <a:spcAft>
                          <a:spcPts val="0"/>
                        </a:spcAft>
                        <a:buNone/>
                      </a:pPr>
                      <a:r>
                        <a:rPr b="1" i="1" lang="en"/>
                        <a:t>Mission Range</a:t>
                      </a:r>
                      <a:endParaRPr b="1" i="1"/>
                    </a:p>
                  </a:txBody>
                  <a:tcPr marT="91425" marB="91425" marR="68575" marL="6857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a:t>Minimum mission range of 200 yards</a:t>
                      </a:r>
                      <a:endParaRPr/>
                    </a:p>
                  </a:txBody>
                  <a:tcPr marT="91425" marB="91425" marR="68575" marL="6857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CFE2F3"/>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Deliverables</a:t>
            </a:r>
            <a:endParaRPr sz="1800">
              <a:solidFill>
                <a:schemeClr val="dk2"/>
              </a:solidFill>
            </a:endParaRPr>
          </a:p>
          <a:p>
            <a:pPr indent="0" lvl="0" marL="0" rtl="0" algn="l">
              <a:spcBef>
                <a:spcPts val="0"/>
              </a:spcBef>
              <a:spcAft>
                <a:spcPts val="0"/>
              </a:spcAft>
              <a:buNone/>
            </a:pPr>
            <a:r>
              <a:t/>
            </a:r>
            <a:endParaRPr/>
          </a:p>
        </p:txBody>
      </p:sp>
      <p:sp>
        <p:nvSpPr>
          <p:cNvPr id="91" name="Google Shape;91;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000"/>
          </a:p>
          <a:p>
            <a:pPr indent="0" lvl="0" marL="0" rtl="0" algn="l">
              <a:spcBef>
                <a:spcPts val="1600"/>
              </a:spcBef>
              <a:spcAft>
                <a:spcPts val="1600"/>
              </a:spcAft>
              <a:buNone/>
            </a:pPr>
            <a:r>
              <a:t/>
            </a:r>
            <a:endParaRPr sz="1000"/>
          </a:p>
        </p:txBody>
      </p:sp>
      <p:graphicFrame>
        <p:nvGraphicFramePr>
          <p:cNvPr id="92" name="Google Shape;92;p18"/>
          <p:cNvGraphicFramePr/>
          <p:nvPr/>
        </p:nvGraphicFramePr>
        <p:xfrm>
          <a:off x="573563" y="1882325"/>
          <a:ext cx="3000000" cy="3000000"/>
        </p:xfrm>
        <a:graphic>
          <a:graphicData uri="http://schemas.openxmlformats.org/drawingml/2006/table">
            <a:tbl>
              <a:tblPr>
                <a:noFill/>
                <a:tableStyleId>{9256FA71-3BE9-479B-B526-6D789A35B17A}</a:tableStyleId>
              </a:tblPr>
              <a:tblGrid>
                <a:gridCol w="2231825"/>
                <a:gridCol w="4522700"/>
                <a:gridCol w="1175100"/>
              </a:tblGrid>
              <a:tr h="305525">
                <a:tc>
                  <a:txBody>
                    <a:bodyPr/>
                    <a:lstStyle/>
                    <a:p>
                      <a:pPr indent="0" lvl="0" marL="0" rtl="0" algn="ctr">
                        <a:lnSpc>
                          <a:spcPct val="115000"/>
                        </a:lnSpc>
                        <a:spcBef>
                          <a:spcPts val="0"/>
                        </a:spcBef>
                        <a:spcAft>
                          <a:spcPts val="0"/>
                        </a:spcAft>
                        <a:buNone/>
                      </a:pPr>
                      <a:r>
                        <a:rPr b="1" lang="en" sz="1200"/>
                        <a:t>Deliverable</a:t>
                      </a:r>
                      <a:endParaRPr b="1" sz="1200"/>
                    </a:p>
                  </a:txBody>
                  <a:tcPr marT="91425" marB="91425" marR="68575" marL="6857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 sz="1200"/>
                        <a:t>Description</a:t>
                      </a:r>
                      <a:endParaRPr b="1" sz="1200"/>
                    </a:p>
                  </a:txBody>
                  <a:tcPr marT="91425" marB="91425" marR="68575" marL="6857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 sz="1200"/>
                        <a:t>Quantity</a:t>
                      </a:r>
                      <a:endParaRPr b="1" sz="1200"/>
                    </a:p>
                  </a:txBody>
                  <a:tcPr marT="91425" marB="91425" marR="68575" marL="6857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FFFFFF"/>
                    </a:solidFill>
                  </a:tcPr>
                </a:tc>
              </a:tr>
              <a:tr h="1050300">
                <a:tc>
                  <a:txBody>
                    <a:bodyPr/>
                    <a:lstStyle/>
                    <a:p>
                      <a:pPr indent="0" lvl="0" marL="0" rtl="0" algn="ctr">
                        <a:lnSpc>
                          <a:spcPct val="115000"/>
                        </a:lnSpc>
                        <a:spcBef>
                          <a:spcPts val="0"/>
                        </a:spcBef>
                        <a:spcAft>
                          <a:spcPts val="0"/>
                        </a:spcAft>
                        <a:buNone/>
                      </a:pPr>
                      <a:r>
                        <a:rPr b="1" i="1" lang="en"/>
                        <a:t>Autonomous Vehicle</a:t>
                      </a:r>
                      <a:endParaRPr b="1" i="1"/>
                    </a:p>
                  </a:txBody>
                  <a:tcPr marT="91425" marB="91425" marR="68575" marL="6857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a:t>Equipped with microcontroller, GPS sensor, communications array, and movement control modules</a:t>
                      </a:r>
                      <a:endParaRPr/>
                    </a:p>
                  </a:txBody>
                  <a:tcPr marT="91425" marB="91425" marR="68575" marL="6857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a:t> </a:t>
                      </a:r>
                      <a:endParaRPr/>
                    </a:p>
                    <a:p>
                      <a:pPr indent="0" lvl="0" marL="0" rtl="0" algn="ctr">
                        <a:lnSpc>
                          <a:spcPct val="115000"/>
                        </a:lnSpc>
                        <a:spcBef>
                          <a:spcPts val="0"/>
                        </a:spcBef>
                        <a:spcAft>
                          <a:spcPts val="0"/>
                        </a:spcAft>
                        <a:buNone/>
                      </a:pPr>
                      <a:r>
                        <a:rPr lang="en"/>
                        <a:t>3</a:t>
                      </a:r>
                      <a:endParaRPr/>
                    </a:p>
                  </a:txBody>
                  <a:tcPr marT="91425" marB="91425" marR="68575" marL="6857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CFE2F3"/>
                    </a:solidFill>
                  </a:tcPr>
                </a:tc>
              </a:tr>
              <a:tr h="783475">
                <a:tc>
                  <a:txBody>
                    <a:bodyPr/>
                    <a:lstStyle/>
                    <a:p>
                      <a:pPr indent="0" lvl="0" marL="0" rtl="0" algn="ctr">
                        <a:lnSpc>
                          <a:spcPct val="115000"/>
                        </a:lnSpc>
                        <a:spcBef>
                          <a:spcPts val="0"/>
                        </a:spcBef>
                        <a:spcAft>
                          <a:spcPts val="0"/>
                        </a:spcAft>
                        <a:buNone/>
                      </a:pPr>
                      <a:r>
                        <a:rPr b="1" i="1" lang="en"/>
                        <a:t>Command Computer</a:t>
                      </a:r>
                      <a:endParaRPr b="1" i="1"/>
                    </a:p>
                  </a:txBody>
                  <a:tcPr marT="91425" marB="91425" marR="68575" marL="6857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a:t>A portable computer programmed with software to control the swarm</a:t>
                      </a:r>
                      <a:endParaRPr/>
                    </a:p>
                  </a:txBody>
                  <a:tcPr marT="91425" marB="91425" marR="68575" marL="6857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a:t> </a:t>
                      </a:r>
                      <a:endParaRPr/>
                    </a:p>
                    <a:p>
                      <a:pPr indent="0" lvl="0" marL="0" rtl="0" algn="ctr">
                        <a:lnSpc>
                          <a:spcPct val="115000"/>
                        </a:lnSpc>
                        <a:spcBef>
                          <a:spcPts val="0"/>
                        </a:spcBef>
                        <a:spcAft>
                          <a:spcPts val="0"/>
                        </a:spcAft>
                        <a:buNone/>
                      </a:pPr>
                      <a:r>
                        <a:rPr lang="en"/>
                        <a:t>1</a:t>
                      </a:r>
                      <a:endParaRPr/>
                    </a:p>
                  </a:txBody>
                  <a:tcPr marT="91425" marB="91425" marR="68575" marL="6857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6" name="Shape 96"/>
        <p:cNvGrpSpPr/>
        <p:nvPr/>
      </p:nvGrpSpPr>
      <p:grpSpPr>
        <a:xfrm>
          <a:off x="0" y="0"/>
          <a:ext cx="0" cy="0"/>
          <a:chOff x="0" y="0"/>
          <a:chExt cx="0" cy="0"/>
        </a:xfrm>
      </p:grpSpPr>
      <p:sp>
        <p:nvSpPr>
          <p:cNvPr id="97" name="Google Shape;97;p19"/>
          <p:cNvSpPr txBox="1"/>
          <p:nvPr>
            <p:ph type="title"/>
          </p:nvPr>
        </p:nvSpPr>
        <p:spPr>
          <a:xfrm>
            <a:off x="1375500" y="1739850"/>
            <a:ext cx="6393000" cy="1663800"/>
          </a:xfrm>
          <a:prstGeom prst="rect">
            <a:avLst/>
          </a:prstGeom>
          <a:ln cap="flat" cmpd="sng" w="381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Final Design &amp; Construction</a:t>
            </a:r>
            <a:endParaRPr/>
          </a:p>
          <a:p>
            <a:pPr indent="0" lvl="0" marL="0" rtl="0" algn="ctr">
              <a:spcBef>
                <a:spcPts val="0"/>
              </a:spcBef>
              <a:spcAft>
                <a:spcPts val="0"/>
              </a:spcAft>
              <a:buNone/>
            </a:pPr>
            <a:r>
              <a:rPr lang="en" sz="1800"/>
              <a:t>Accomplishments/Failures</a:t>
            </a:r>
            <a:endParaRPr sz="1800"/>
          </a:p>
          <a:p>
            <a:pPr indent="0" lvl="0" marL="0" rtl="0" algn="ctr">
              <a:spcBef>
                <a:spcPts val="0"/>
              </a:spcBef>
              <a:spcAft>
                <a:spcPts val="0"/>
              </a:spcAft>
              <a:buNone/>
            </a:pPr>
            <a:r>
              <a:rPr lang="en" sz="1800"/>
              <a:t>System Overview</a:t>
            </a:r>
            <a:endParaRPr sz="1800"/>
          </a:p>
          <a:p>
            <a:pPr indent="0" lvl="0" marL="0" rtl="0" algn="ctr">
              <a:spcBef>
                <a:spcPts val="0"/>
              </a:spcBef>
              <a:spcAft>
                <a:spcPts val="0"/>
              </a:spcAft>
              <a:buNone/>
            </a:pPr>
            <a:r>
              <a:rPr lang="en" sz="1800"/>
              <a:t>Component Characterizations</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Chronology of Work</a:t>
            </a:r>
            <a:r>
              <a:rPr lang="en"/>
              <a:t> </a:t>
            </a:r>
            <a:r>
              <a:rPr lang="en"/>
              <a:t>Accomplishments</a:t>
            </a:r>
            <a:endParaRPr/>
          </a:p>
        </p:txBody>
      </p:sp>
      <p:sp>
        <p:nvSpPr>
          <p:cNvPr id="103" name="Google Shape;103;p20"/>
          <p:cNvSpPr txBox="1"/>
          <p:nvPr>
            <p:ph idx="1" type="body"/>
          </p:nvPr>
        </p:nvSpPr>
        <p:spPr>
          <a:xfrm>
            <a:off x="311700" y="1510675"/>
            <a:ext cx="8477700" cy="2637300"/>
          </a:xfrm>
          <a:prstGeom prst="rect">
            <a:avLst/>
          </a:prstGeom>
          <a:ln cap="flat" cmpd="sng" w="38100">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000000"/>
              </a:buClr>
              <a:buSzPts val="1800"/>
              <a:buChar char="●"/>
            </a:pPr>
            <a:r>
              <a:rPr lang="en">
                <a:solidFill>
                  <a:srgbClr val="000000"/>
                </a:solidFill>
              </a:rPr>
              <a:t>R</a:t>
            </a:r>
            <a:r>
              <a:rPr lang="en">
                <a:solidFill>
                  <a:srgbClr val="000000"/>
                </a:solidFill>
              </a:rPr>
              <a:t>adio control was utilized for testing the base chassis and motor controller</a:t>
            </a:r>
            <a:endParaRPr>
              <a:solidFill>
                <a:srgbClr val="000000"/>
              </a:solidFill>
            </a:endParaRPr>
          </a:p>
          <a:p>
            <a:pPr indent="0" lvl="0" marL="0" rtl="0" algn="l">
              <a:lnSpc>
                <a:spcPct val="100000"/>
              </a:lnSpc>
              <a:spcBef>
                <a:spcPts val="800"/>
              </a:spcBef>
              <a:spcAft>
                <a:spcPts val="0"/>
              </a:spcAft>
              <a:buNone/>
            </a:pPr>
            <a:r>
              <a:t/>
            </a:r>
            <a:endParaRPr>
              <a:solidFill>
                <a:srgbClr val="000000"/>
              </a:solidFill>
            </a:endParaRPr>
          </a:p>
          <a:p>
            <a:pPr indent="-342900" lvl="0" marL="457200" rtl="0" algn="l">
              <a:lnSpc>
                <a:spcPct val="100000"/>
              </a:lnSpc>
              <a:spcBef>
                <a:spcPts val="800"/>
              </a:spcBef>
              <a:spcAft>
                <a:spcPts val="0"/>
              </a:spcAft>
              <a:buClr>
                <a:srgbClr val="000000"/>
              </a:buClr>
              <a:buSzPts val="1800"/>
              <a:buChar char="●"/>
            </a:pPr>
            <a:r>
              <a:rPr lang="en">
                <a:solidFill>
                  <a:srgbClr val="000000"/>
                </a:solidFill>
              </a:rPr>
              <a:t>RaspberryPi companion computer was programmed to drive the flight controller</a:t>
            </a:r>
            <a:endParaRPr>
              <a:solidFill>
                <a:srgbClr val="000000"/>
              </a:solidFill>
            </a:endParaRPr>
          </a:p>
          <a:p>
            <a:pPr indent="0" lvl="0" marL="0" rtl="0" algn="l">
              <a:lnSpc>
                <a:spcPct val="100000"/>
              </a:lnSpc>
              <a:spcBef>
                <a:spcPts val="800"/>
              </a:spcBef>
              <a:spcAft>
                <a:spcPts val="0"/>
              </a:spcAft>
              <a:buNone/>
            </a:pPr>
            <a:r>
              <a:t/>
            </a:r>
            <a:endParaRPr>
              <a:solidFill>
                <a:srgbClr val="000000"/>
              </a:solidFill>
            </a:endParaRPr>
          </a:p>
          <a:p>
            <a:pPr indent="-342900" lvl="0" marL="457200" rtl="0" algn="l">
              <a:lnSpc>
                <a:spcPct val="100000"/>
              </a:lnSpc>
              <a:spcBef>
                <a:spcPts val="800"/>
              </a:spcBef>
              <a:spcAft>
                <a:spcPts val="0"/>
              </a:spcAft>
              <a:buClr>
                <a:srgbClr val="000000"/>
              </a:buClr>
              <a:buSzPts val="1800"/>
              <a:buChar char="●"/>
            </a:pPr>
            <a:r>
              <a:rPr lang="en">
                <a:solidFill>
                  <a:srgbClr val="000000"/>
                </a:solidFill>
              </a:rPr>
              <a:t>Autonomous motion was initialized with discrete commands from RaspberryPi test files</a:t>
            </a:r>
            <a:endParaRPr>
              <a:solidFill>
                <a:srgbClr val="000000"/>
              </a:solidFill>
            </a:endParaRPr>
          </a:p>
          <a:p>
            <a:pPr indent="0" lvl="0" marL="914400" rtl="0" algn="l">
              <a:lnSpc>
                <a:spcPct val="100000"/>
              </a:lnSpc>
              <a:spcBef>
                <a:spcPts val="800"/>
              </a:spcBef>
              <a:spcAft>
                <a:spcPts val="0"/>
              </a:spcAft>
              <a:buNone/>
            </a:pPr>
            <a:r>
              <a:t/>
            </a:r>
            <a:endParaRPr sz="1200">
              <a:solidFill>
                <a:schemeClr val="dk1"/>
              </a:solidFill>
            </a:endParaRPr>
          </a:p>
          <a:p>
            <a:pPr indent="0" lvl="0" marL="457200" rtl="0" algn="l">
              <a:spcBef>
                <a:spcPts val="8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Chronology of Work Accomplishments</a:t>
            </a:r>
            <a:endParaRPr/>
          </a:p>
        </p:txBody>
      </p:sp>
      <p:sp>
        <p:nvSpPr>
          <p:cNvPr id="109" name="Google Shape;109;p21"/>
          <p:cNvSpPr txBox="1"/>
          <p:nvPr>
            <p:ph idx="1" type="body"/>
          </p:nvPr>
        </p:nvSpPr>
        <p:spPr>
          <a:xfrm>
            <a:off x="1114200" y="1685225"/>
            <a:ext cx="6915600" cy="2292300"/>
          </a:xfrm>
          <a:prstGeom prst="rect">
            <a:avLst/>
          </a:prstGeom>
          <a:ln cap="flat" cmpd="sng" w="38100">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000000"/>
              </a:buClr>
              <a:buSzPts val="1800"/>
              <a:buChar char="●"/>
            </a:pPr>
            <a:r>
              <a:rPr lang="en">
                <a:solidFill>
                  <a:srgbClr val="000000"/>
                </a:solidFill>
              </a:rPr>
              <a:t>3 Rovers were assembled and linked to the command server</a:t>
            </a:r>
            <a:endParaRPr>
              <a:solidFill>
                <a:srgbClr val="000000"/>
              </a:solidFill>
            </a:endParaRPr>
          </a:p>
          <a:p>
            <a:pPr indent="0" lvl="0" marL="0" rtl="0" algn="l">
              <a:lnSpc>
                <a:spcPct val="100000"/>
              </a:lnSpc>
              <a:spcBef>
                <a:spcPts val="800"/>
              </a:spcBef>
              <a:spcAft>
                <a:spcPts val="0"/>
              </a:spcAft>
              <a:buNone/>
            </a:pPr>
            <a:r>
              <a:t/>
            </a:r>
            <a:endParaRPr>
              <a:solidFill>
                <a:srgbClr val="000000"/>
              </a:solidFill>
            </a:endParaRPr>
          </a:p>
          <a:p>
            <a:pPr indent="-342900" lvl="0" marL="457200" rtl="0" algn="l">
              <a:lnSpc>
                <a:spcPct val="100000"/>
              </a:lnSpc>
              <a:spcBef>
                <a:spcPts val="800"/>
              </a:spcBef>
              <a:spcAft>
                <a:spcPts val="0"/>
              </a:spcAft>
              <a:buClr>
                <a:srgbClr val="000000"/>
              </a:buClr>
              <a:buSzPts val="1800"/>
              <a:buChar char="●"/>
            </a:pPr>
            <a:r>
              <a:rPr lang="en">
                <a:solidFill>
                  <a:srgbClr val="000000"/>
                </a:solidFill>
              </a:rPr>
              <a:t>Autonomous missions were executed to send rovers to a designated GPS location</a:t>
            </a:r>
            <a:endParaRPr>
              <a:solidFill>
                <a:srgbClr val="000000"/>
              </a:solidFill>
            </a:endParaRPr>
          </a:p>
          <a:p>
            <a:pPr indent="0" lvl="0" marL="0" rtl="0" algn="l">
              <a:lnSpc>
                <a:spcPct val="100000"/>
              </a:lnSpc>
              <a:spcBef>
                <a:spcPts val="800"/>
              </a:spcBef>
              <a:spcAft>
                <a:spcPts val="0"/>
              </a:spcAft>
              <a:buNone/>
            </a:pPr>
            <a:r>
              <a:t/>
            </a:r>
            <a:endParaRPr>
              <a:solidFill>
                <a:srgbClr val="000000"/>
              </a:solidFill>
            </a:endParaRPr>
          </a:p>
          <a:p>
            <a:pPr indent="-342900" lvl="0" marL="457200" rtl="0" algn="l">
              <a:lnSpc>
                <a:spcPct val="100000"/>
              </a:lnSpc>
              <a:spcBef>
                <a:spcPts val="800"/>
              </a:spcBef>
              <a:spcAft>
                <a:spcPts val="0"/>
              </a:spcAft>
              <a:buClr>
                <a:srgbClr val="000000"/>
              </a:buClr>
              <a:buSzPts val="1800"/>
              <a:buChar char="●"/>
            </a:pPr>
            <a:r>
              <a:rPr lang="en">
                <a:solidFill>
                  <a:srgbClr val="000000"/>
                </a:solidFill>
              </a:rPr>
              <a:t>Test Data was recorded live during missions</a:t>
            </a:r>
            <a:endParaRPr>
              <a:solidFill>
                <a:srgbClr val="000000"/>
              </a:solidFill>
            </a:endParaRPr>
          </a:p>
          <a:p>
            <a:pPr indent="0" lvl="0" marL="914400" rtl="0" algn="l">
              <a:lnSpc>
                <a:spcPct val="100000"/>
              </a:lnSpc>
              <a:spcBef>
                <a:spcPts val="800"/>
              </a:spcBef>
              <a:spcAft>
                <a:spcPts val="0"/>
              </a:spcAft>
              <a:buNone/>
            </a:pPr>
            <a:r>
              <a:t/>
            </a:r>
            <a:endParaRPr sz="1200">
              <a:solidFill>
                <a:schemeClr val="dk1"/>
              </a:solidFill>
            </a:endParaRPr>
          </a:p>
          <a:p>
            <a:pPr indent="0" lvl="0" marL="457200" rtl="0" algn="l">
              <a:spcBef>
                <a:spcPts val="8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